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259" r:id="rId4"/>
    <p:sldId id="278" r:id="rId5"/>
    <p:sldId id="304" r:id="rId6"/>
    <p:sldId id="319" r:id="rId7"/>
    <p:sldId id="316" r:id="rId8"/>
    <p:sldId id="279" r:id="rId9"/>
    <p:sldId id="318" r:id="rId10"/>
    <p:sldId id="320" r:id="rId11"/>
    <p:sldId id="309" r:id="rId12"/>
    <p:sldId id="265" r:id="rId13"/>
    <p:sldId id="287" r:id="rId14"/>
    <p:sldId id="30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6" autoAdjust="0"/>
    <p:restoredTop sz="94660"/>
  </p:normalViewPr>
  <p:slideViewPr>
    <p:cSldViewPr snapToGrid="0">
      <p:cViewPr varScale="1">
        <p:scale>
          <a:sx n="84" d="100"/>
          <a:sy n="84" d="100"/>
        </p:scale>
        <p:origin x="91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r>
              <a:rPr lang="en-AU" dirty="0"/>
              <a:t>©BeeHealthyStories2024</a:t>
            </a: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001250" y="6459784"/>
            <a:ext cx="2033501" cy="365125"/>
          </a:xfrm>
        </p:spPr>
        <p:txBody>
          <a:bodyPr/>
          <a:lstStyle>
            <a:lvl1pPr>
              <a:defRPr sz="1800">
                <a:solidFill>
                  <a:schemeClr val="tx1"/>
                </a:solidFill>
              </a:defRPr>
            </a:lvl1pPr>
          </a:lstStyle>
          <a:p>
            <a:r>
              <a:rPr lang="en-AU" dirty="0"/>
              <a:t>©BeeHealthy2021</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9" name="Slide Number Placeholder 8"/>
          <p:cNvSpPr>
            <a:spLocks noGrp="1"/>
          </p:cNvSpPr>
          <p:nvPr>
            <p:ph type="sldNum" sz="quarter" idx="12"/>
          </p:nvPr>
        </p:nvSpPr>
        <p:spPr>
          <a:xfrm>
            <a:off x="9028253" y="6459785"/>
            <a:ext cx="2987535" cy="365125"/>
          </a:xfrm>
        </p:spPr>
        <p:txBody>
          <a:bodyPr/>
          <a:lstStyle>
            <a:lvl1pPr>
              <a:defRPr sz="2000">
                <a:solidFill>
                  <a:schemeClr val="bg2">
                    <a:lumMod val="75000"/>
                  </a:schemeClr>
                </a:solidFill>
              </a:defRPr>
            </a:lvl1pPr>
          </a:lstStyle>
          <a:p>
            <a:r>
              <a:rPr lang="en-AU" dirty="0"/>
              <a:t>©BeeHealthyStories 2024</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10596482" y="6446837"/>
            <a:ext cx="1593203" cy="365125"/>
          </a:xfrm>
          <a:prstGeom prst="rect">
            <a:avLst/>
          </a:prstGeom>
        </p:spPr>
        <p:txBody>
          <a:bodyPr vert="horz" lIns="91440" tIns="45720" rIns="91440" bIns="45720" rtlCol="0" anchor="ctr"/>
          <a:lstStyle>
            <a:lvl1pPr algn="r">
              <a:defRPr sz="1050">
                <a:solidFill>
                  <a:schemeClr val="tx1"/>
                </a:solidFill>
              </a:defRPr>
            </a:lvl1pPr>
          </a:lstStyle>
          <a:p>
            <a:r>
              <a:rPr lang="en-AU" dirty="0"/>
              <a:t>©BeeHealthyStories 2024</a:t>
            </a: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6.tiff"/><Relationship Id="rId4" Type="http://schemas.openxmlformats.org/officeDocument/2006/relationships/image" Target="../media/image26.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media/image6.tiff"/><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7.tiff"/><Relationship Id="rId1" Type="http://schemas.openxmlformats.org/officeDocument/2006/relationships/slideLayout" Target="../slideLayouts/slideLayout7.xml"/><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7.xml"/><Relationship Id="rId5" Type="http://schemas.openxmlformats.org/officeDocument/2006/relationships/image" Target="../media/image11.tiff"/><Relationship Id="rId4" Type="http://schemas.openxmlformats.org/officeDocument/2006/relationships/image" Target="../media/image10.tiff"/></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7.xml"/><Relationship Id="rId6" Type="http://schemas.openxmlformats.org/officeDocument/2006/relationships/image" Target="../media/image16.tiff"/><Relationship Id="rId5" Type="http://schemas.openxmlformats.org/officeDocument/2006/relationships/image" Target="../media/image15.tiff"/><Relationship Id="rId4" Type="http://schemas.openxmlformats.org/officeDocument/2006/relationships/image" Target="../media/image14.tiff"/></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7.tiff"/><Relationship Id="rId1" Type="http://schemas.openxmlformats.org/officeDocument/2006/relationships/slideLayout" Target="../slideLayouts/slideLayout7.xml"/><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hyperlink" Target="https://www.youtube.com/watch?v=txv2k7OoY7U&amp;t=3s" TargetMode="External"/><Relationship Id="rId1" Type="http://schemas.openxmlformats.org/officeDocument/2006/relationships/slideLayout" Target="../slideLayouts/slideLayout7.xml"/><Relationship Id="rId4" Type="http://schemas.openxmlformats.org/officeDocument/2006/relationships/image" Target="../media/image18.tiff"/></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23.tiff"/><Relationship Id="rId5" Type="http://schemas.openxmlformats.org/officeDocument/2006/relationships/image" Target="../media/image22.tiff"/><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0.emf"/><Relationship Id="rId1" Type="http://schemas.openxmlformats.org/officeDocument/2006/relationships/slideLayout" Target="../slideLayouts/slideLayout7.xml"/><Relationship Id="rId6" Type="http://schemas.openxmlformats.org/officeDocument/2006/relationships/image" Target="../media/image25.tiff"/><Relationship Id="rId5" Type="http://schemas.openxmlformats.org/officeDocument/2006/relationships/image" Target="../media/image24.emf"/><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3C28ACB-3D04-3243-843F-13DBF1C08A7C}"/>
              </a:ext>
            </a:extLst>
          </p:cNvPr>
          <p:cNvSpPr txBox="1"/>
          <p:nvPr/>
        </p:nvSpPr>
        <p:spPr>
          <a:xfrm>
            <a:off x="254990" y="127907"/>
            <a:ext cx="4979161" cy="769441"/>
          </a:xfrm>
          <a:prstGeom prst="rect">
            <a:avLst/>
          </a:prstGeom>
          <a:noFill/>
        </p:spPr>
        <p:txBody>
          <a:bodyPr wrap="square" rtlCol="0">
            <a:spAutoFit/>
          </a:bodyPr>
          <a:lstStyle/>
          <a:p>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Some Fun Facts:</a:t>
            </a:r>
            <a:endParaRPr lang="en-US"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Rectangle 6">
            <a:extLst>
              <a:ext uri="{FF2B5EF4-FFF2-40B4-BE49-F238E27FC236}">
                <a16:creationId xmlns:a16="http://schemas.microsoft.com/office/drawing/2014/main" id="{C09D18DD-AEE0-4143-9F52-5B7827EF0DED}"/>
              </a:ext>
            </a:extLst>
          </p:cNvPr>
          <p:cNvSpPr/>
          <p:nvPr/>
        </p:nvSpPr>
        <p:spPr>
          <a:xfrm>
            <a:off x="3240911" y="6396335"/>
            <a:ext cx="5747565" cy="461665"/>
          </a:xfrm>
          <a:prstGeom prst="rect">
            <a:avLst/>
          </a:prstGeom>
        </p:spPr>
        <p:txBody>
          <a:bodyPr wrap="square">
            <a:spAutoFit/>
          </a:bodyPr>
          <a:lstStyle/>
          <a:p>
            <a:r>
              <a:rPr lang="en-GB" sz="2400" b="1" dirty="0">
                <a:latin typeface="+mj-lt"/>
              </a:rPr>
              <a:t>Do you know any interesting minibeast facts?</a:t>
            </a:r>
          </a:p>
        </p:txBody>
      </p:sp>
      <p:sp>
        <p:nvSpPr>
          <p:cNvPr id="21" name="TextBox 20">
            <a:extLst>
              <a:ext uri="{FF2B5EF4-FFF2-40B4-BE49-F238E27FC236}">
                <a16:creationId xmlns:a16="http://schemas.microsoft.com/office/drawing/2014/main" id="{E6386C83-B4A9-3A4D-A1D4-501954BC64BB}"/>
              </a:ext>
            </a:extLst>
          </p:cNvPr>
          <p:cNvSpPr txBox="1"/>
          <p:nvPr/>
        </p:nvSpPr>
        <p:spPr>
          <a:xfrm>
            <a:off x="254989" y="1181232"/>
            <a:ext cx="4979161" cy="1200329"/>
          </a:xfrm>
          <a:prstGeom prst="rect">
            <a:avLst/>
          </a:prstGeom>
          <a:noFill/>
        </p:spPr>
        <p:txBody>
          <a:bodyPr wrap="square" rtlCol="0">
            <a:spAutoFit/>
          </a:bodyPr>
          <a:lstStyle/>
          <a:p>
            <a:r>
              <a:rPr lang="en-US" dirty="0">
                <a:latin typeface="+mj-lt"/>
              </a:rPr>
              <a:t>Some minibeasts make the things we use. For example, Bees make honey and beeswax which can be used in candles and soaps. Silk worms produce the material silk which can be used to make clothes. </a:t>
            </a:r>
          </a:p>
        </p:txBody>
      </p:sp>
      <p:sp>
        <p:nvSpPr>
          <p:cNvPr id="24" name="TextBox 23">
            <a:extLst>
              <a:ext uri="{FF2B5EF4-FFF2-40B4-BE49-F238E27FC236}">
                <a16:creationId xmlns:a16="http://schemas.microsoft.com/office/drawing/2014/main" id="{C47392C8-A4E2-D74A-AAC9-D5C906A27F27}"/>
              </a:ext>
            </a:extLst>
          </p:cNvPr>
          <p:cNvSpPr txBox="1"/>
          <p:nvPr/>
        </p:nvSpPr>
        <p:spPr>
          <a:xfrm rot="21044942">
            <a:off x="7353871" y="564226"/>
            <a:ext cx="3896032" cy="461665"/>
          </a:xfrm>
          <a:prstGeom prst="rect">
            <a:avLst/>
          </a:prstGeom>
          <a:noFill/>
        </p:spPr>
        <p:txBody>
          <a:bodyPr wrap="square" rtlCol="0">
            <a:spAutoFit/>
          </a:bodyPr>
          <a:lstStyle/>
          <a:p>
            <a:r>
              <a:rPr lang="en-US" sz="2400" dirty="0">
                <a:latin typeface="+mj-lt"/>
              </a:rPr>
              <a:t>Some worms have ten hearts!</a:t>
            </a:r>
          </a:p>
        </p:txBody>
      </p:sp>
      <p:sp>
        <p:nvSpPr>
          <p:cNvPr id="25" name="TextBox 24">
            <a:extLst>
              <a:ext uri="{FF2B5EF4-FFF2-40B4-BE49-F238E27FC236}">
                <a16:creationId xmlns:a16="http://schemas.microsoft.com/office/drawing/2014/main" id="{ED12F9F9-914E-304B-A775-1ECD9E036A3A}"/>
              </a:ext>
            </a:extLst>
          </p:cNvPr>
          <p:cNvSpPr txBox="1"/>
          <p:nvPr/>
        </p:nvSpPr>
        <p:spPr>
          <a:xfrm rot="344020">
            <a:off x="175913" y="3203966"/>
            <a:ext cx="3896032" cy="1569660"/>
          </a:xfrm>
          <a:prstGeom prst="rect">
            <a:avLst/>
          </a:prstGeom>
          <a:noFill/>
        </p:spPr>
        <p:txBody>
          <a:bodyPr wrap="square" rtlCol="0">
            <a:spAutoFit/>
          </a:bodyPr>
          <a:lstStyle/>
          <a:p>
            <a:r>
              <a:rPr lang="en-US" sz="2400" dirty="0">
                <a:latin typeface="+mj-lt"/>
              </a:rPr>
              <a:t>Honey Bees wings can flap approximately 190 times a second! That is 11’400 times a minute!</a:t>
            </a:r>
          </a:p>
        </p:txBody>
      </p:sp>
      <p:sp>
        <p:nvSpPr>
          <p:cNvPr id="27" name="TextBox 26">
            <a:extLst>
              <a:ext uri="{FF2B5EF4-FFF2-40B4-BE49-F238E27FC236}">
                <a16:creationId xmlns:a16="http://schemas.microsoft.com/office/drawing/2014/main" id="{ABFC5396-7547-E540-9377-CF0AB17A9C49}"/>
              </a:ext>
            </a:extLst>
          </p:cNvPr>
          <p:cNvSpPr txBox="1"/>
          <p:nvPr/>
        </p:nvSpPr>
        <p:spPr>
          <a:xfrm rot="248828">
            <a:off x="7463375" y="2249216"/>
            <a:ext cx="4177034" cy="461665"/>
          </a:xfrm>
          <a:prstGeom prst="rect">
            <a:avLst/>
          </a:prstGeom>
          <a:noFill/>
        </p:spPr>
        <p:txBody>
          <a:bodyPr wrap="square" rtlCol="0">
            <a:spAutoFit/>
          </a:bodyPr>
          <a:lstStyle/>
          <a:p>
            <a:r>
              <a:rPr lang="en-US" sz="2400" dirty="0">
                <a:latin typeface="+mj-lt"/>
              </a:rPr>
              <a:t>Most caterpillars have 12 eyes!</a:t>
            </a:r>
          </a:p>
        </p:txBody>
      </p:sp>
      <p:sp>
        <p:nvSpPr>
          <p:cNvPr id="28" name="TextBox 27">
            <a:extLst>
              <a:ext uri="{FF2B5EF4-FFF2-40B4-BE49-F238E27FC236}">
                <a16:creationId xmlns:a16="http://schemas.microsoft.com/office/drawing/2014/main" id="{A53ECB5F-89FF-314D-9347-D9A3AB13696C}"/>
              </a:ext>
            </a:extLst>
          </p:cNvPr>
          <p:cNvSpPr txBox="1"/>
          <p:nvPr/>
        </p:nvSpPr>
        <p:spPr>
          <a:xfrm>
            <a:off x="5604276" y="4980173"/>
            <a:ext cx="2954363" cy="830997"/>
          </a:xfrm>
          <a:prstGeom prst="rect">
            <a:avLst/>
          </a:prstGeom>
          <a:noFill/>
        </p:spPr>
        <p:txBody>
          <a:bodyPr wrap="square" rtlCol="0">
            <a:spAutoFit/>
          </a:bodyPr>
          <a:lstStyle/>
          <a:p>
            <a:r>
              <a:rPr lang="en-US" sz="2400" dirty="0">
                <a:latin typeface="+mj-lt"/>
              </a:rPr>
              <a:t>Crickets make noise with their wings. </a:t>
            </a:r>
          </a:p>
        </p:txBody>
      </p:sp>
      <p:pic>
        <p:nvPicPr>
          <p:cNvPr id="31" name="Picture 30">
            <a:extLst>
              <a:ext uri="{FF2B5EF4-FFF2-40B4-BE49-F238E27FC236}">
                <a16:creationId xmlns:a16="http://schemas.microsoft.com/office/drawing/2014/main" id="{E0171C5A-306B-0E47-B2DD-597EE68F9F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353081">
            <a:off x="8109941" y="2674338"/>
            <a:ext cx="2383892" cy="1099799"/>
          </a:xfrm>
          <a:prstGeom prst="rect">
            <a:avLst/>
          </a:prstGeom>
        </p:spPr>
      </p:pic>
      <p:pic>
        <p:nvPicPr>
          <p:cNvPr id="2" name="Picture 1">
            <a:extLst>
              <a:ext uri="{FF2B5EF4-FFF2-40B4-BE49-F238E27FC236}">
                <a16:creationId xmlns:a16="http://schemas.microsoft.com/office/drawing/2014/main" id="{C58AB5CF-EFB1-9945-A445-08E387917712}"/>
              </a:ext>
            </a:extLst>
          </p:cNvPr>
          <p:cNvPicPr>
            <a:picLocks noChangeAspect="1"/>
          </p:cNvPicPr>
          <p:nvPr/>
        </p:nvPicPr>
        <p:blipFill rotWithShape="1">
          <a:blip r:embed="rId3"/>
          <a:srcRect l="7108" t="4894" r="75339" b="62744"/>
          <a:stretch/>
        </p:blipFill>
        <p:spPr>
          <a:xfrm>
            <a:off x="5148414" y="1781396"/>
            <a:ext cx="759807" cy="1120674"/>
          </a:xfrm>
          <a:prstGeom prst="rect">
            <a:avLst/>
          </a:prstGeom>
        </p:spPr>
      </p:pic>
      <p:pic>
        <p:nvPicPr>
          <p:cNvPr id="3" name="Picture 2">
            <a:extLst>
              <a:ext uri="{FF2B5EF4-FFF2-40B4-BE49-F238E27FC236}">
                <a16:creationId xmlns:a16="http://schemas.microsoft.com/office/drawing/2014/main" id="{8F6F7F1C-4B54-6843-AA38-B6F0CA33A550}"/>
              </a:ext>
            </a:extLst>
          </p:cNvPr>
          <p:cNvPicPr>
            <a:picLocks noChangeAspect="1"/>
          </p:cNvPicPr>
          <p:nvPr/>
        </p:nvPicPr>
        <p:blipFill rotWithShape="1">
          <a:blip r:embed="rId3"/>
          <a:srcRect l="69353" t="3705" r="6883" b="62744"/>
          <a:stretch/>
        </p:blipFill>
        <p:spPr>
          <a:xfrm>
            <a:off x="5148414" y="370964"/>
            <a:ext cx="1120553" cy="1265669"/>
          </a:xfrm>
          <a:prstGeom prst="rect">
            <a:avLst/>
          </a:prstGeom>
        </p:spPr>
      </p:pic>
      <p:pic>
        <p:nvPicPr>
          <p:cNvPr id="5" name="Picture 4">
            <a:extLst>
              <a:ext uri="{FF2B5EF4-FFF2-40B4-BE49-F238E27FC236}">
                <a16:creationId xmlns:a16="http://schemas.microsoft.com/office/drawing/2014/main" id="{24124A3A-435F-104D-988E-612DC6F4ABD0}"/>
              </a:ext>
            </a:extLst>
          </p:cNvPr>
          <p:cNvPicPr>
            <a:picLocks noChangeAspect="1"/>
          </p:cNvPicPr>
          <p:nvPr/>
        </p:nvPicPr>
        <p:blipFill rotWithShape="1">
          <a:blip r:embed="rId3"/>
          <a:srcRect l="23311" t="38866" r="35464" b="41837"/>
          <a:stretch/>
        </p:blipFill>
        <p:spPr>
          <a:xfrm>
            <a:off x="0" y="4605827"/>
            <a:ext cx="3534029" cy="1323353"/>
          </a:xfrm>
          <a:prstGeom prst="rect">
            <a:avLst/>
          </a:prstGeom>
        </p:spPr>
      </p:pic>
      <p:pic>
        <p:nvPicPr>
          <p:cNvPr id="6" name="Picture 5">
            <a:extLst>
              <a:ext uri="{FF2B5EF4-FFF2-40B4-BE49-F238E27FC236}">
                <a16:creationId xmlns:a16="http://schemas.microsoft.com/office/drawing/2014/main" id="{605B948B-1E9F-DA44-8E26-BFD0823B4949}"/>
              </a:ext>
            </a:extLst>
          </p:cNvPr>
          <p:cNvPicPr>
            <a:picLocks noChangeAspect="1"/>
          </p:cNvPicPr>
          <p:nvPr/>
        </p:nvPicPr>
        <p:blipFill rotWithShape="1">
          <a:blip r:embed="rId3"/>
          <a:srcRect l="51340" t="69030" r="7963" b="11561"/>
          <a:stretch/>
        </p:blipFill>
        <p:spPr>
          <a:xfrm>
            <a:off x="8914956" y="992294"/>
            <a:ext cx="2247435" cy="857485"/>
          </a:xfrm>
          <a:prstGeom prst="rect">
            <a:avLst/>
          </a:prstGeom>
        </p:spPr>
      </p:pic>
      <p:pic>
        <p:nvPicPr>
          <p:cNvPr id="8" name="Picture 7">
            <a:extLst>
              <a:ext uri="{FF2B5EF4-FFF2-40B4-BE49-F238E27FC236}">
                <a16:creationId xmlns:a16="http://schemas.microsoft.com/office/drawing/2014/main" id="{17CF08DC-69B5-1342-A8F2-EADB062FA1A1}"/>
              </a:ext>
            </a:extLst>
          </p:cNvPr>
          <p:cNvPicPr>
            <a:picLocks noChangeAspect="1"/>
          </p:cNvPicPr>
          <p:nvPr/>
        </p:nvPicPr>
        <p:blipFill rotWithShape="1">
          <a:blip r:embed="rId3"/>
          <a:srcRect l="5488" t="67161" r="63322" b="8522"/>
          <a:stretch/>
        </p:blipFill>
        <p:spPr>
          <a:xfrm>
            <a:off x="8317054" y="4858773"/>
            <a:ext cx="1721619" cy="1073795"/>
          </a:xfrm>
          <a:prstGeom prst="rect">
            <a:avLst/>
          </a:prstGeom>
        </p:spPr>
      </p:pic>
    </p:spTree>
    <p:extLst>
      <p:ext uri="{BB962C8B-B14F-4D97-AF65-F5344CB8AC3E}">
        <p14:creationId xmlns:p14="http://schemas.microsoft.com/office/powerpoint/2010/main" val="3992947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1475" y="114269"/>
            <a:ext cx="5369041" cy="5386090"/>
          </a:xfrm>
          <a:prstGeom prst="rect">
            <a:avLst/>
          </a:prstGeom>
        </p:spPr>
        <p:txBody>
          <a:bodyPr wrap="square">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endParaRPr lang="en-GB" sz="2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r>
              <a:rPr lang="en-GB" sz="2400" dirty="0">
                <a:latin typeface="+mj-lt"/>
              </a:rPr>
              <a:t>Have fun completing the worksheet to the right which is all about minibeasts. </a:t>
            </a:r>
          </a:p>
          <a:p>
            <a:endParaRPr lang="en-GB" sz="2400" dirty="0">
              <a:latin typeface="+mj-lt"/>
            </a:endParaRPr>
          </a:p>
          <a:p>
            <a:endParaRPr lang="en-GB" sz="2400" dirty="0">
              <a:latin typeface="+mj-lt"/>
            </a:endParaRPr>
          </a:p>
          <a:p>
            <a:r>
              <a:rPr lang="en-GB" sz="2400" b="1" u="sng" dirty="0">
                <a:latin typeface="+mj-lt"/>
              </a:rPr>
              <a:t>Extension:</a:t>
            </a:r>
          </a:p>
          <a:p>
            <a:r>
              <a:rPr lang="en-GB" sz="2400" dirty="0">
                <a:latin typeface="+mj-lt"/>
              </a:rPr>
              <a:t>Go on an exciting Bug investigation at school or at home. What might you discover.</a:t>
            </a:r>
          </a:p>
          <a:p>
            <a:endParaRPr lang="en-GB" sz="2400" dirty="0">
              <a:latin typeface="+mj-lt"/>
            </a:endParaRPr>
          </a:p>
          <a:p>
            <a:r>
              <a:rPr lang="en-GB" sz="2400" dirty="0">
                <a:latin typeface="+mj-lt"/>
              </a:rPr>
              <a:t>Try not to pick any up though, wear gloves and if necessary use a magnifying glass as some are very small. </a:t>
            </a:r>
          </a:p>
        </p:txBody>
      </p:sp>
      <p:pic>
        <p:nvPicPr>
          <p:cNvPr id="3" name="Picture 2">
            <a:extLst>
              <a:ext uri="{FF2B5EF4-FFF2-40B4-BE49-F238E27FC236}">
                <a16:creationId xmlns:a16="http://schemas.microsoft.com/office/drawing/2014/main" id="{F80E2F94-746F-0747-B6CF-D9620E0E2396}"/>
              </a:ext>
            </a:extLst>
          </p:cNvPr>
          <p:cNvPicPr>
            <a:picLocks noChangeAspect="1"/>
          </p:cNvPicPr>
          <p:nvPr/>
        </p:nvPicPr>
        <p:blipFill>
          <a:blip r:embed="rId2"/>
          <a:stretch>
            <a:fillRect/>
          </a:stretch>
        </p:blipFill>
        <p:spPr>
          <a:xfrm>
            <a:off x="6181996" y="196769"/>
            <a:ext cx="4644872" cy="64991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30858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841055" y="1685665"/>
            <a:ext cx="7581768"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b="1" dirty="0">
                <a:latin typeface="+mj-lt"/>
              </a:rPr>
              <a:t>Recap:</a:t>
            </a:r>
          </a:p>
          <a:p>
            <a:r>
              <a:rPr lang="en-GB" sz="2800" dirty="0">
                <a:latin typeface="+mj-lt"/>
              </a:rPr>
              <a:t>What is a minibeast?</a:t>
            </a:r>
          </a:p>
          <a:p>
            <a:endParaRPr lang="en-GB" sz="2800" dirty="0">
              <a:latin typeface="+mj-lt"/>
            </a:endParaRPr>
          </a:p>
          <a:p>
            <a:r>
              <a:rPr lang="en-GB" sz="2800" dirty="0">
                <a:latin typeface="+mj-lt"/>
              </a:rPr>
              <a:t>Why are minibeasts important?</a:t>
            </a:r>
          </a:p>
          <a:p>
            <a:endParaRPr lang="en-GB" sz="2800" dirty="0">
              <a:latin typeface="+mj-lt"/>
            </a:endParaRPr>
          </a:p>
          <a:p>
            <a:r>
              <a:rPr lang="en-GB" sz="2800" dirty="0">
                <a:latin typeface="+mj-lt"/>
              </a:rPr>
              <a:t>What did you discover on your bug inspection?</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7" name="Picture 6">
            <a:extLst>
              <a:ext uri="{FF2B5EF4-FFF2-40B4-BE49-F238E27FC236}">
                <a16:creationId xmlns:a16="http://schemas.microsoft.com/office/drawing/2014/main" id="{0535CE1F-0073-3049-9BD7-F3D87F376C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08573" y="237450"/>
            <a:ext cx="1828800" cy="1556425"/>
          </a:xfrm>
          <a:prstGeom prst="rect">
            <a:avLst/>
          </a:prstGeom>
        </p:spPr>
      </p:pic>
      <p:pic>
        <p:nvPicPr>
          <p:cNvPr id="8" name="Picture 7">
            <a:extLst>
              <a:ext uri="{FF2B5EF4-FFF2-40B4-BE49-F238E27FC236}">
                <a16:creationId xmlns:a16="http://schemas.microsoft.com/office/drawing/2014/main" id="{CA6C66E0-8D38-D344-BCEC-27520C0EF096}"/>
              </a:ext>
            </a:extLst>
          </p:cNvPr>
          <p:cNvPicPr>
            <a:picLocks noChangeAspect="1"/>
          </p:cNvPicPr>
          <p:nvPr/>
        </p:nvPicPr>
        <p:blipFill rotWithShape="1">
          <a:blip r:embed="rId4"/>
          <a:srcRect l="7108" t="4894" r="75339" b="66984"/>
          <a:stretch/>
        </p:blipFill>
        <p:spPr>
          <a:xfrm>
            <a:off x="9967710" y="4709528"/>
            <a:ext cx="1310526" cy="1679702"/>
          </a:xfrm>
          <a:prstGeom prst="rect">
            <a:avLst/>
          </a:prstGeom>
        </p:spPr>
      </p:pic>
      <p:pic>
        <p:nvPicPr>
          <p:cNvPr id="9" name="Picture 8">
            <a:extLst>
              <a:ext uri="{FF2B5EF4-FFF2-40B4-BE49-F238E27FC236}">
                <a16:creationId xmlns:a16="http://schemas.microsoft.com/office/drawing/2014/main" id="{806FC66B-3A50-8249-8D59-8460F2F2D4E9}"/>
              </a:ext>
            </a:extLst>
          </p:cNvPr>
          <p:cNvPicPr>
            <a:picLocks noChangeAspect="1"/>
          </p:cNvPicPr>
          <p:nvPr/>
        </p:nvPicPr>
        <p:blipFill rotWithShape="1">
          <a:blip r:embed="rId5"/>
          <a:srcRect l="37442" t="73759" r="38955" b="6759"/>
          <a:stretch/>
        </p:blipFill>
        <p:spPr>
          <a:xfrm>
            <a:off x="1678331" y="632643"/>
            <a:ext cx="1594708" cy="1053022"/>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124206"/>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366469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15637" y="1443245"/>
            <a:ext cx="11139054" cy="2739211"/>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p>
          <a:p>
            <a:endParaRPr lang="en-AU" sz="2400" b="1" dirty="0">
              <a:solidFill>
                <a:srgbClr val="333333"/>
              </a:solidFill>
              <a:latin typeface="proxima_nova_bold"/>
            </a:endParaRPr>
          </a:p>
          <a:p>
            <a:r>
              <a:rPr lang="en-AU" sz="2000" dirty="0">
                <a:solidFill>
                  <a:srgbClr val="333333"/>
                </a:solidFill>
                <a:latin typeface="proxima_nova_rgregular"/>
              </a:rPr>
              <a:t>identify and name a variety of common wild and garden plants, including deciduous and evergreen trees </a:t>
            </a:r>
            <a:r>
              <a:rPr lang="en-GB" sz="2000" b="1" i="1" dirty="0">
                <a:solidFill>
                  <a:srgbClr val="333333"/>
                </a:solidFill>
                <a:latin typeface="proxima_nova_rgregular"/>
              </a:rPr>
              <a:t>(year 1)</a:t>
            </a:r>
            <a:endParaRPr lang="en-AU" sz="2000" dirty="0"/>
          </a:p>
          <a:p>
            <a:pPr lvl="0"/>
            <a:endParaRPr lang="en-AU" sz="2000" dirty="0"/>
          </a:p>
          <a:p>
            <a:r>
              <a:rPr lang="en-AU" sz="2000" dirty="0">
                <a:solidFill>
                  <a:srgbClr val="333333"/>
                </a:solidFill>
                <a:latin typeface="proxima_nova_rgregular"/>
              </a:rPr>
              <a:t>identify and describe the basic structure of a variety of common flowering plants, including trees</a:t>
            </a:r>
            <a:r>
              <a:rPr lang="en-AU" sz="2000" dirty="0"/>
              <a:t>. </a:t>
            </a:r>
            <a:r>
              <a:rPr lang="en-GB" sz="2000" b="1" i="1" dirty="0">
                <a:solidFill>
                  <a:srgbClr val="333333"/>
                </a:solidFill>
                <a:latin typeface="proxima_nova_rgregular"/>
              </a:rPr>
              <a:t>(year 1)</a:t>
            </a:r>
          </a:p>
          <a:p>
            <a:pPr lvl="0"/>
            <a:endParaRPr lang="en-GB" sz="2000" b="1" i="1" dirty="0">
              <a:solidFill>
                <a:srgbClr val="333333"/>
              </a:solidFill>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ext uri="{D42A27DB-BD31-4B8C-83A1-F6EECF244321}">
                <p14:modId xmlns:p14="http://schemas.microsoft.com/office/powerpoint/2010/main" val="4113694628"/>
              </p:ext>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Science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551438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553244" y="1879791"/>
            <a:ext cx="5573236" cy="2308324"/>
          </a:xfrm>
          <a:prstGeom prst="rect">
            <a:avLst/>
          </a:prstGeom>
          <a:noFill/>
        </p:spPr>
        <p:txBody>
          <a:bodyPr wrap="square" rtlCol="0">
            <a:spAutoFit/>
          </a:bodyPr>
          <a:lstStyle/>
          <a:p>
            <a:r>
              <a:rPr lang="en-AU" sz="2400" b="1" dirty="0">
                <a:latin typeface="+mj-lt"/>
              </a:rPr>
              <a:t>Learning Objective: </a:t>
            </a:r>
            <a:r>
              <a:rPr lang="en-AU" sz="2400" b="1" i="1" dirty="0">
                <a:latin typeface="+mj-lt"/>
              </a:rPr>
              <a:t>To understand the importance of minibeasts</a:t>
            </a:r>
          </a:p>
          <a:p>
            <a:r>
              <a:rPr lang="en-AU" sz="2400" dirty="0">
                <a:latin typeface="+mj-lt"/>
              </a:rPr>
              <a:t>• I can describe what a minibeast is </a:t>
            </a:r>
          </a:p>
          <a:p>
            <a:r>
              <a:rPr lang="en-AU" sz="2400" dirty="0">
                <a:latin typeface="+mj-lt"/>
              </a:rPr>
              <a:t>• I can explain why they are important </a:t>
            </a:r>
          </a:p>
          <a:p>
            <a:r>
              <a:rPr lang="en-AU" sz="2400" dirty="0"/>
              <a:t>• </a:t>
            </a:r>
            <a:r>
              <a:rPr lang="en-AU" sz="2400" dirty="0">
                <a:latin typeface="+mj-lt"/>
              </a:rPr>
              <a:t>I can share some interesting facts about minibeasts </a:t>
            </a:r>
          </a:p>
        </p:txBody>
      </p:sp>
      <p:pic>
        <p:nvPicPr>
          <p:cNvPr id="6" name="Picture 5">
            <a:extLst>
              <a:ext uri="{FF2B5EF4-FFF2-40B4-BE49-F238E27FC236}">
                <a16:creationId xmlns:a16="http://schemas.microsoft.com/office/drawing/2014/main" id="{E50C88C5-1AD3-CB47-87B9-AE3B5DF61E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04722">
            <a:off x="6937850" y="627479"/>
            <a:ext cx="4776152" cy="1575881"/>
          </a:xfrm>
          <a:prstGeom prst="rect">
            <a:avLst/>
          </a:prstGeom>
        </p:spPr>
      </p:pic>
      <p:pic>
        <p:nvPicPr>
          <p:cNvPr id="8" name="Picture 7">
            <a:extLst>
              <a:ext uri="{FF2B5EF4-FFF2-40B4-BE49-F238E27FC236}">
                <a16:creationId xmlns:a16="http://schemas.microsoft.com/office/drawing/2014/main" id="{90606FBF-DB5E-2F49-9DA8-E7BC33E337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7280" y="4330546"/>
            <a:ext cx="2782111" cy="1283516"/>
          </a:xfrm>
          <a:prstGeom prst="rect">
            <a:avLst/>
          </a:prstGeom>
        </p:spPr>
      </p:pic>
      <p:pic>
        <p:nvPicPr>
          <p:cNvPr id="9" name="Picture 8">
            <a:extLst>
              <a:ext uri="{FF2B5EF4-FFF2-40B4-BE49-F238E27FC236}">
                <a16:creationId xmlns:a16="http://schemas.microsoft.com/office/drawing/2014/main" id="{BB8B75E9-7F0C-BC42-9E1D-83D2CF0F9C4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43216" y="2774121"/>
            <a:ext cx="1828800" cy="1556425"/>
          </a:xfrm>
          <a:prstGeom prst="rect">
            <a:avLst/>
          </a:prstGeom>
        </p:spPr>
      </p:pic>
      <p:pic>
        <p:nvPicPr>
          <p:cNvPr id="10" name="Picture 9">
            <a:extLst>
              <a:ext uri="{FF2B5EF4-FFF2-40B4-BE49-F238E27FC236}">
                <a16:creationId xmlns:a16="http://schemas.microsoft.com/office/drawing/2014/main" id="{2B801DF7-AD93-7946-A219-EA37826253EC}"/>
              </a:ext>
            </a:extLst>
          </p:cNvPr>
          <p:cNvPicPr>
            <a:picLocks noChangeAspect="1"/>
          </p:cNvPicPr>
          <p:nvPr/>
        </p:nvPicPr>
        <p:blipFill rotWithShape="1">
          <a:blip r:embed="rId5"/>
          <a:srcRect l="5443" t="75461" r="69820" b="4965"/>
          <a:stretch/>
        </p:blipFill>
        <p:spPr>
          <a:xfrm>
            <a:off x="5066165" y="4511783"/>
            <a:ext cx="2120630" cy="1342418"/>
          </a:xfrm>
          <a:prstGeom prst="rect">
            <a:avLst/>
          </a:prstGeom>
        </p:spPr>
      </p:pic>
      <p:pic>
        <p:nvPicPr>
          <p:cNvPr id="11" name="Picture 10">
            <a:extLst>
              <a:ext uri="{FF2B5EF4-FFF2-40B4-BE49-F238E27FC236}">
                <a16:creationId xmlns:a16="http://schemas.microsoft.com/office/drawing/2014/main" id="{8BED6EF9-BA65-A044-BFF3-DB1ED2FAE0F1}"/>
              </a:ext>
            </a:extLst>
          </p:cNvPr>
          <p:cNvPicPr>
            <a:picLocks noChangeAspect="1"/>
          </p:cNvPicPr>
          <p:nvPr/>
        </p:nvPicPr>
        <p:blipFill rotWithShape="1">
          <a:blip r:embed="rId5"/>
          <a:srcRect l="37442" t="73759" r="38955" b="4964"/>
          <a:stretch/>
        </p:blipFill>
        <p:spPr>
          <a:xfrm>
            <a:off x="9780225" y="3782208"/>
            <a:ext cx="2023354" cy="145915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3963" y="178209"/>
            <a:ext cx="10810466"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is a minibeast?</a:t>
            </a:r>
          </a:p>
        </p:txBody>
      </p:sp>
      <p:sp>
        <p:nvSpPr>
          <p:cNvPr id="3" name="Rectangle 2"/>
          <p:cNvSpPr/>
          <p:nvPr/>
        </p:nvSpPr>
        <p:spPr>
          <a:xfrm>
            <a:off x="259079" y="1055691"/>
            <a:ext cx="11643593" cy="1815882"/>
          </a:xfrm>
          <a:prstGeom prst="rect">
            <a:avLst/>
          </a:prstGeom>
        </p:spPr>
        <p:txBody>
          <a:bodyPr wrap="square">
            <a:spAutoFit/>
          </a:bodyPr>
          <a:lstStyle/>
          <a:p>
            <a:r>
              <a:rPr lang="en-GB" sz="2800" b="1" dirty="0">
                <a:latin typeface="+mj-lt"/>
              </a:rPr>
              <a:t>Minibeasts</a:t>
            </a:r>
            <a:r>
              <a:rPr lang="en-GB" sz="2800" dirty="0">
                <a:latin typeface="+mj-lt"/>
              </a:rPr>
              <a:t> aka </a:t>
            </a:r>
            <a:r>
              <a:rPr lang="en-GB" sz="2800" b="1" dirty="0">
                <a:latin typeface="+mj-lt"/>
              </a:rPr>
              <a:t>BUGS</a:t>
            </a:r>
            <a:r>
              <a:rPr lang="en-GB" sz="2800" dirty="0">
                <a:latin typeface="+mj-lt"/>
              </a:rPr>
              <a:t>, are tiny animals that do not have a back bone. </a:t>
            </a:r>
            <a:r>
              <a:rPr lang="en-GB" sz="2800" dirty="0"/>
              <a:t>The special name for this is </a:t>
            </a:r>
            <a:r>
              <a:rPr lang="en-GB" sz="2800" b="1" dirty="0"/>
              <a:t>INVERTEBRATES</a:t>
            </a:r>
            <a:r>
              <a:rPr lang="en-GB" sz="2800" dirty="0"/>
              <a:t>.</a:t>
            </a:r>
            <a:r>
              <a:rPr lang="en-GB" sz="2800" dirty="0">
                <a:latin typeface="+mj-lt"/>
              </a:rPr>
              <a:t> Many have what is called an exoskeleton, which lies outside their body and helps to protect them or they have no bones at all like worms. </a:t>
            </a:r>
          </a:p>
        </p:txBody>
      </p:sp>
      <p:pic>
        <p:nvPicPr>
          <p:cNvPr id="4" name="Picture 3">
            <a:extLst>
              <a:ext uri="{FF2B5EF4-FFF2-40B4-BE49-F238E27FC236}">
                <a16:creationId xmlns:a16="http://schemas.microsoft.com/office/drawing/2014/main" id="{65808CD6-CE56-FA4C-9595-F27A2CE4B1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04722">
            <a:off x="76190" y="3564073"/>
            <a:ext cx="7264709" cy="1575881"/>
          </a:xfrm>
          <a:prstGeom prst="rect">
            <a:avLst/>
          </a:prstGeom>
        </p:spPr>
      </p:pic>
      <p:pic>
        <p:nvPicPr>
          <p:cNvPr id="6" name="Picture 5">
            <a:extLst>
              <a:ext uri="{FF2B5EF4-FFF2-40B4-BE49-F238E27FC236}">
                <a16:creationId xmlns:a16="http://schemas.microsoft.com/office/drawing/2014/main" id="{71244DF2-B409-0941-80DE-EA0E04A2B3F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32323" y="3041169"/>
            <a:ext cx="2782111" cy="1283516"/>
          </a:xfrm>
          <a:prstGeom prst="rect">
            <a:avLst/>
          </a:prstGeom>
        </p:spPr>
      </p:pic>
      <p:pic>
        <p:nvPicPr>
          <p:cNvPr id="7" name="Picture 6">
            <a:extLst>
              <a:ext uri="{FF2B5EF4-FFF2-40B4-BE49-F238E27FC236}">
                <a16:creationId xmlns:a16="http://schemas.microsoft.com/office/drawing/2014/main" id="{2D29D83E-5DBB-484A-8324-01C19A381B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23378" y="4525913"/>
            <a:ext cx="1828800" cy="1556425"/>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449" y="0"/>
            <a:ext cx="11754662" cy="2554545"/>
          </a:xfrm>
          <a:prstGeom prst="rect">
            <a:avLst/>
          </a:prstGeom>
        </p:spPr>
        <p:txBody>
          <a:bodyPr wrap="square">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Different types of minibeasts</a:t>
            </a:r>
          </a:p>
          <a:p>
            <a:endParaRPr lang="en-GB" sz="1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r>
              <a:rPr lang="en-GB" sz="2400" dirty="0">
                <a:latin typeface="+mj-lt"/>
              </a:rPr>
              <a:t>There are many minibeasts all around us and all around the world. In fact there are more minibeasts in the world than any other animal including humans! S</a:t>
            </a:r>
            <a:r>
              <a:rPr lang="en-AU" sz="2400" dirty="0" err="1">
                <a:latin typeface="+mj-lt"/>
              </a:rPr>
              <a:t>ome</a:t>
            </a:r>
            <a:r>
              <a:rPr lang="en-AU" sz="2400" dirty="0">
                <a:latin typeface="+mj-lt"/>
              </a:rPr>
              <a:t> are soft, and have have no legs, some live in water and many live on land. </a:t>
            </a:r>
            <a:r>
              <a:rPr lang="en-GB" sz="2400" dirty="0">
                <a:latin typeface="+mj-lt"/>
              </a:rPr>
              <a:t> Minibeasts can be classified into groups! </a:t>
            </a:r>
          </a:p>
        </p:txBody>
      </p:sp>
      <p:sp>
        <p:nvSpPr>
          <p:cNvPr id="4" name="TextBox 3">
            <a:extLst>
              <a:ext uri="{FF2B5EF4-FFF2-40B4-BE49-F238E27FC236}">
                <a16:creationId xmlns:a16="http://schemas.microsoft.com/office/drawing/2014/main" id="{042F74CF-90CA-5F4D-9997-E639CC6BC644}"/>
              </a:ext>
            </a:extLst>
          </p:cNvPr>
          <p:cNvSpPr txBox="1"/>
          <p:nvPr/>
        </p:nvSpPr>
        <p:spPr>
          <a:xfrm>
            <a:off x="171449" y="2900623"/>
            <a:ext cx="2591206" cy="2308324"/>
          </a:xfrm>
          <a:prstGeom prst="rect">
            <a:avLst/>
          </a:prstGeom>
          <a:noFill/>
        </p:spPr>
        <p:txBody>
          <a:bodyPr wrap="square" rtlCol="0">
            <a:spAutoFit/>
          </a:bodyPr>
          <a:lstStyle/>
          <a:p>
            <a:r>
              <a:rPr lang="en-US" sz="2400" b="1" u="sng" dirty="0"/>
              <a:t>Insects</a:t>
            </a:r>
          </a:p>
          <a:p>
            <a:r>
              <a:rPr lang="en-US" sz="2000" dirty="0"/>
              <a:t>e.g. include butterflies, ants and beetles</a:t>
            </a:r>
          </a:p>
          <a:p>
            <a:endParaRPr lang="en-US" sz="2000" dirty="0"/>
          </a:p>
          <a:p>
            <a:r>
              <a:rPr lang="en-US" sz="2000" dirty="0"/>
              <a:t>Insects have 6 legs and have three main parts to their bodies. </a:t>
            </a:r>
            <a:endParaRPr lang="en-US" sz="1600" dirty="0"/>
          </a:p>
        </p:txBody>
      </p:sp>
      <p:sp>
        <p:nvSpPr>
          <p:cNvPr id="5" name="TextBox 4">
            <a:extLst>
              <a:ext uri="{FF2B5EF4-FFF2-40B4-BE49-F238E27FC236}">
                <a16:creationId xmlns:a16="http://schemas.microsoft.com/office/drawing/2014/main" id="{71F78365-78FA-334B-ADFC-3ABB4A69A0FA}"/>
              </a:ext>
            </a:extLst>
          </p:cNvPr>
          <p:cNvSpPr txBox="1"/>
          <p:nvPr/>
        </p:nvSpPr>
        <p:spPr>
          <a:xfrm>
            <a:off x="8798988" y="2941312"/>
            <a:ext cx="2835293" cy="1938992"/>
          </a:xfrm>
          <a:prstGeom prst="rect">
            <a:avLst/>
          </a:prstGeom>
          <a:noFill/>
        </p:spPr>
        <p:txBody>
          <a:bodyPr wrap="square" rtlCol="0">
            <a:spAutoFit/>
          </a:bodyPr>
          <a:lstStyle/>
          <a:p>
            <a:r>
              <a:rPr lang="en-US" sz="2000" b="1" u="sng" dirty="0"/>
              <a:t>Arachnids</a:t>
            </a:r>
          </a:p>
          <a:p>
            <a:r>
              <a:rPr lang="en-US" sz="2000" dirty="0"/>
              <a:t>e.g. Spiders and scorpions</a:t>
            </a:r>
          </a:p>
          <a:p>
            <a:endParaRPr lang="en-US" sz="2000" dirty="0"/>
          </a:p>
          <a:p>
            <a:r>
              <a:rPr lang="en-US" sz="2000" dirty="0"/>
              <a:t>Are similar to insects but have 8 legs. </a:t>
            </a:r>
          </a:p>
        </p:txBody>
      </p:sp>
      <p:sp>
        <p:nvSpPr>
          <p:cNvPr id="6" name="TextBox 5">
            <a:extLst>
              <a:ext uri="{FF2B5EF4-FFF2-40B4-BE49-F238E27FC236}">
                <a16:creationId xmlns:a16="http://schemas.microsoft.com/office/drawing/2014/main" id="{D8EC6CD7-71A8-2147-95E3-3E34962264AB}"/>
              </a:ext>
            </a:extLst>
          </p:cNvPr>
          <p:cNvSpPr txBox="1"/>
          <p:nvPr/>
        </p:nvSpPr>
        <p:spPr>
          <a:xfrm>
            <a:off x="4647997" y="2900622"/>
            <a:ext cx="2801566" cy="2554545"/>
          </a:xfrm>
          <a:prstGeom prst="rect">
            <a:avLst/>
          </a:prstGeom>
          <a:noFill/>
        </p:spPr>
        <p:txBody>
          <a:bodyPr wrap="square" rtlCol="0">
            <a:spAutoFit/>
          </a:bodyPr>
          <a:lstStyle/>
          <a:p>
            <a:r>
              <a:rPr lang="en-US" sz="2000" b="1" u="sng" dirty="0"/>
              <a:t>Annelids</a:t>
            </a:r>
          </a:p>
          <a:p>
            <a:r>
              <a:rPr lang="en-US" sz="2000" dirty="0"/>
              <a:t>e.g. Earthworms and leeches</a:t>
            </a:r>
          </a:p>
          <a:p>
            <a:endParaRPr lang="en-AU" sz="2000" dirty="0"/>
          </a:p>
          <a:p>
            <a:r>
              <a:rPr lang="en-AU" sz="2000" dirty="0"/>
              <a:t>Annelids are also known as segmented worms and are round with soft bodies. </a:t>
            </a:r>
            <a:endParaRPr lang="en-US" sz="2000" dirty="0"/>
          </a:p>
        </p:txBody>
      </p:sp>
      <p:pic>
        <p:nvPicPr>
          <p:cNvPr id="7" name="Picture 6">
            <a:extLst>
              <a:ext uri="{FF2B5EF4-FFF2-40B4-BE49-F238E27FC236}">
                <a16:creationId xmlns:a16="http://schemas.microsoft.com/office/drawing/2014/main" id="{70BE3C9B-AC2E-3740-8E3D-32C3152430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813704" y="2554545"/>
            <a:ext cx="1298376" cy="997699"/>
          </a:xfrm>
          <a:prstGeom prst="rect">
            <a:avLst/>
          </a:prstGeom>
        </p:spPr>
      </p:pic>
      <p:pic>
        <p:nvPicPr>
          <p:cNvPr id="8" name="Picture 7">
            <a:extLst>
              <a:ext uri="{FF2B5EF4-FFF2-40B4-BE49-F238E27FC236}">
                <a16:creationId xmlns:a16="http://schemas.microsoft.com/office/drawing/2014/main" id="{AF05E97F-00C5-F444-AC51-0F0E69560B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67440" y="5011700"/>
            <a:ext cx="1844640" cy="1113746"/>
          </a:xfrm>
          <a:prstGeom prst="rect">
            <a:avLst/>
          </a:prstGeom>
        </p:spPr>
      </p:pic>
      <p:pic>
        <p:nvPicPr>
          <p:cNvPr id="9" name="Picture 8">
            <a:extLst>
              <a:ext uri="{FF2B5EF4-FFF2-40B4-BE49-F238E27FC236}">
                <a16:creationId xmlns:a16="http://schemas.microsoft.com/office/drawing/2014/main" id="{08A83FF8-AA6F-2E40-8797-AE1680A49EC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097733">
            <a:off x="7167316" y="4739362"/>
            <a:ext cx="1373569" cy="1246308"/>
          </a:xfrm>
          <a:prstGeom prst="rect">
            <a:avLst/>
          </a:prstGeom>
        </p:spPr>
      </p:pic>
      <p:pic>
        <p:nvPicPr>
          <p:cNvPr id="10" name="Picture 9">
            <a:extLst>
              <a:ext uri="{FF2B5EF4-FFF2-40B4-BE49-F238E27FC236}">
                <a16:creationId xmlns:a16="http://schemas.microsoft.com/office/drawing/2014/main" id="{09593728-3996-E647-8796-295690FAF39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9372" y="2435626"/>
            <a:ext cx="1231696" cy="1347496"/>
          </a:xfrm>
          <a:prstGeom prst="rect">
            <a:avLst/>
          </a:prstGeom>
        </p:spPr>
      </p:pic>
    </p:spTree>
    <p:extLst>
      <p:ext uri="{BB962C8B-B14F-4D97-AF65-F5344CB8AC3E}">
        <p14:creationId xmlns:p14="http://schemas.microsoft.com/office/powerpoint/2010/main" val="41237625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450795B-06B4-C849-A44C-204FA4624898}"/>
              </a:ext>
            </a:extLst>
          </p:cNvPr>
          <p:cNvGraphicFramePr>
            <a:graphicFrameLocks noGrp="1"/>
          </p:cNvGraphicFramePr>
          <p:nvPr>
            <p:extLst>
              <p:ext uri="{D42A27DB-BD31-4B8C-83A1-F6EECF244321}">
                <p14:modId xmlns:p14="http://schemas.microsoft.com/office/powerpoint/2010/main" val="3694687561"/>
              </p:ext>
            </p:extLst>
          </p:nvPr>
        </p:nvGraphicFramePr>
        <p:xfrm>
          <a:off x="6866102" y="4599279"/>
          <a:ext cx="3688351" cy="1615440"/>
        </p:xfrm>
        <a:graphic>
          <a:graphicData uri="http://schemas.openxmlformats.org/drawingml/2006/table">
            <a:tbl>
              <a:tblPr/>
              <a:tblGrid>
                <a:gridCol w="3688351">
                  <a:extLst>
                    <a:ext uri="{9D8B030D-6E8A-4147-A177-3AD203B41FA5}">
                      <a16:colId xmlns:a16="http://schemas.microsoft.com/office/drawing/2014/main" val="20000"/>
                    </a:ext>
                  </a:extLst>
                </a:gridCol>
              </a:tblGrid>
              <a:tr h="0">
                <a:tc>
                  <a:txBody>
                    <a:bodyPr/>
                    <a:lstStyle/>
                    <a:p>
                      <a:r>
                        <a:rPr lang="en-AU" sz="2000" b="1" i="0" kern="1200" dirty="0">
                          <a:solidFill>
                            <a:schemeClr val="tx1"/>
                          </a:solidFill>
                          <a:effectLst/>
                          <a:latin typeface="+mn-lt"/>
                          <a:ea typeface="+mn-ea"/>
                          <a:cs typeface="+mn-cs"/>
                        </a:rPr>
                        <a:t>Myriapods:</a:t>
                      </a:r>
                    </a:p>
                    <a:p>
                      <a:r>
                        <a:rPr lang="en-GB" sz="2000" b="0" i="0" u="none" kern="1200" dirty="0">
                          <a:solidFill>
                            <a:schemeClr val="tx1"/>
                          </a:solidFill>
                          <a:effectLst/>
                          <a:latin typeface="+mj-lt"/>
                          <a:ea typeface="+mn-ea"/>
                          <a:cs typeface="+mn-cs"/>
                        </a:rPr>
                        <a:t>e.g. include millipedes and centipedes. </a:t>
                      </a:r>
                    </a:p>
                    <a:p>
                      <a:r>
                        <a:rPr lang="en-GB" sz="2000" b="0" i="0" u="none" kern="1200" dirty="0">
                          <a:solidFill>
                            <a:schemeClr val="tx1"/>
                          </a:solidFill>
                          <a:effectLst/>
                          <a:latin typeface="+mj-lt"/>
                          <a:ea typeface="+mn-ea"/>
                          <a:cs typeface="+mn-cs"/>
                        </a:rPr>
                        <a:t>They have more than 20 legs and are therefore often pretty long.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ectangle 3">
            <a:extLst>
              <a:ext uri="{FF2B5EF4-FFF2-40B4-BE49-F238E27FC236}">
                <a16:creationId xmlns:a16="http://schemas.microsoft.com/office/drawing/2014/main" id="{AADB652C-D72C-FC47-ADCD-79CAE86AECC1}"/>
              </a:ext>
            </a:extLst>
          </p:cNvPr>
          <p:cNvSpPr/>
          <p:nvPr/>
        </p:nvSpPr>
        <p:spPr>
          <a:xfrm>
            <a:off x="504508" y="4437503"/>
            <a:ext cx="3645728" cy="1938992"/>
          </a:xfrm>
          <a:prstGeom prst="rect">
            <a:avLst/>
          </a:prstGeom>
        </p:spPr>
        <p:txBody>
          <a:bodyPr wrap="square">
            <a:spAutoFit/>
          </a:bodyPr>
          <a:lstStyle/>
          <a:p>
            <a:r>
              <a:rPr lang="en-AU" sz="2000" b="1" dirty="0"/>
              <a:t>Echinoderms:</a:t>
            </a:r>
          </a:p>
          <a:p>
            <a:r>
              <a:rPr lang="en-AU" sz="2000" dirty="0">
                <a:latin typeface="+mj-lt"/>
              </a:rPr>
              <a:t>Examples include: Starfish and sea urchins.</a:t>
            </a:r>
          </a:p>
          <a:p>
            <a:r>
              <a:rPr lang="en-AU" sz="2000" dirty="0">
                <a:latin typeface="+mj-lt"/>
              </a:rPr>
              <a:t>These animals all live in oceans and have tough skin covered in stiff points. </a:t>
            </a:r>
            <a:endParaRPr lang="en-US" sz="2000" dirty="0">
              <a:latin typeface="+mj-lt"/>
            </a:endParaRPr>
          </a:p>
        </p:txBody>
      </p:sp>
      <p:sp>
        <p:nvSpPr>
          <p:cNvPr id="7" name="Rectangle 6">
            <a:extLst>
              <a:ext uri="{FF2B5EF4-FFF2-40B4-BE49-F238E27FC236}">
                <a16:creationId xmlns:a16="http://schemas.microsoft.com/office/drawing/2014/main" id="{B503F626-4F9A-B548-80AA-039328CB3184}"/>
              </a:ext>
            </a:extLst>
          </p:cNvPr>
          <p:cNvSpPr/>
          <p:nvPr/>
        </p:nvSpPr>
        <p:spPr>
          <a:xfrm>
            <a:off x="7835988" y="907604"/>
            <a:ext cx="4249910" cy="1938992"/>
          </a:xfrm>
          <a:prstGeom prst="rect">
            <a:avLst/>
          </a:prstGeom>
        </p:spPr>
        <p:txBody>
          <a:bodyPr wrap="square">
            <a:spAutoFit/>
          </a:bodyPr>
          <a:lstStyle/>
          <a:p>
            <a:r>
              <a:rPr lang="en-AU" sz="2000" b="1" dirty="0"/>
              <a:t>Molluscs:</a:t>
            </a:r>
          </a:p>
          <a:p>
            <a:r>
              <a:rPr lang="en-AU" sz="2000" dirty="0">
                <a:latin typeface="+mj-lt"/>
              </a:rPr>
              <a:t>Examples include: snails, oysters and mussels. </a:t>
            </a:r>
          </a:p>
          <a:p>
            <a:r>
              <a:rPr lang="en-AU" sz="2000" dirty="0">
                <a:latin typeface="+mj-lt"/>
              </a:rPr>
              <a:t>Most molluscs live in water or damp habitats on land. They have a hard external shell around their soft bodies. </a:t>
            </a:r>
            <a:endParaRPr lang="en-US" sz="2000" dirty="0">
              <a:latin typeface="+mj-lt"/>
            </a:endParaRPr>
          </a:p>
        </p:txBody>
      </p:sp>
      <p:sp>
        <p:nvSpPr>
          <p:cNvPr id="8" name="Rectangle 7">
            <a:extLst>
              <a:ext uri="{FF2B5EF4-FFF2-40B4-BE49-F238E27FC236}">
                <a16:creationId xmlns:a16="http://schemas.microsoft.com/office/drawing/2014/main" id="{AEC857AE-7559-5C46-B7DB-F7F0A5EF16FE}"/>
              </a:ext>
            </a:extLst>
          </p:cNvPr>
          <p:cNvSpPr/>
          <p:nvPr/>
        </p:nvSpPr>
        <p:spPr>
          <a:xfrm>
            <a:off x="4039023" y="399772"/>
            <a:ext cx="3124322" cy="2446824"/>
          </a:xfrm>
          <a:prstGeom prst="rect">
            <a:avLst/>
          </a:prstGeom>
        </p:spPr>
        <p:txBody>
          <a:bodyPr wrap="square">
            <a:spAutoFit/>
          </a:bodyPr>
          <a:lstStyle/>
          <a:p>
            <a:r>
              <a:rPr lang="en-US" sz="2000" b="1" dirty="0" err="1"/>
              <a:t>Collonterates</a:t>
            </a:r>
            <a:r>
              <a:rPr lang="en-US" sz="2000" dirty="0"/>
              <a:t>:</a:t>
            </a:r>
          </a:p>
          <a:p>
            <a:r>
              <a:rPr lang="en-US" sz="1900" dirty="0">
                <a:latin typeface="+mj-lt"/>
              </a:rPr>
              <a:t>e.g. include jellyfish and anemones.</a:t>
            </a:r>
          </a:p>
          <a:p>
            <a:r>
              <a:rPr lang="en-US" sz="1900" dirty="0">
                <a:latin typeface="+mj-lt"/>
              </a:rPr>
              <a:t>Are only found in the water and commonly h</a:t>
            </a:r>
            <a:r>
              <a:rPr lang="en-AU" sz="1900" dirty="0" err="1">
                <a:latin typeface="+mj-lt"/>
              </a:rPr>
              <a:t>ave</a:t>
            </a:r>
            <a:r>
              <a:rPr lang="en-AU" sz="1900" dirty="0">
                <a:latin typeface="+mj-lt"/>
              </a:rPr>
              <a:t> a tube- or cup-shaped body with a single opening ringed with tentacles that can sting. </a:t>
            </a:r>
            <a:endParaRPr lang="en-US" sz="1900" dirty="0">
              <a:latin typeface="+mj-lt"/>
            </a:endParaRPr>
          </a:p>
        </p:txBody>
      </p:sp>
      <p:pic>
        <p:nvPicPr>
          <p:cNvPr id="11" name="Picture 10">
            <a:extLst>
              <a:ext uri="{FF2B5EF4-FFF2-40B4-BE49-F238E27FC236}">
                <a16:creationId xmlns:a16="http://schemas.microsoft.com/office/drawing/2014/main" id="{41901155-8965-8C42-A3D5-1967CCB1BF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94786" y="3102104"/>
            <a:ext cx="1132314" cy="723659"/>
          </a:xfrm>
          <a:prstGeom prst="rect">
            <a:avLst/>
          </a:prstGeom>
        </p:spPr>
      </p:pic>
      <p:pic>
        <p:nvPicPr>
          <p:cNvPr id="13" name="Picture 12">
            <a:extLst>
              <a:ext uri="{FF2B5EF4-FFF2-40B4-BE49-F238E27FC236}">
                <a16:creationId xmlns:a16="http://schemas.microsoft.com/office/drawing/2014/main" id="{38FC9E65-7B70-7048-A459-E37A98EE43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325595" y="5249333"/>
            <a:ext cx="1866405" cy="829734"/>
          </a:xfrm>
          <a:prstGeom prst="rect">
            <a:avLst/>
          </a:prstGeom>
        </p:spPr>
      </p:pic>
      <p:pic>
        <p:nvPicPr>
          <p:cNvPr id="16" name="Picture 15">
            <a:extLst>
              <a:ext uri="{FF2B5EF4-FFF2-40B4-BE49-F238E27FC236}">
                <a16:creationId xmlns:a16="http://schemas.microsoft.com/office/drawing/2014/main" id="{D2951192-34E2-944B-8876-6FE06D69D59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51556" y="5419290"/>
            <a:ext cx="1890362" cy="1344136"/>
          </a:xfrm>
          <a:prstGeom prst="rect">
            <a:avLst/>
          </a:prstGeom>
        </p:spPr>
      </p:pic>
      <p:sp>
        <p:nvSpPr>
          <p:cNvPr id="14" name="Rectangle 13">
            <a:extLst>
              <a:ext uri="{FF2B5EF4-FFF2-40B4-BE49-F238E27FC236}">
                <a16:creationId xmlns:a16="http://schemas.microsoft.com/office/drawing/2014/main" id="{C306A066-BD1B-7F4F-B22B-5D9A2E1E3F3D}"/>
              </a:ext>
            </a:extLst>
          </p:cNvPr>
          <p:cNvSpPr/>
          <p:nvPr/>
        </p:nvSpPr>
        <p:spPr>
          <a:xfrm>
            <a:off x="401330" y="399772"/>
            <a:ext cx="3105800" cy="1631216"/>
          </a:xfrm>
          <a:prstGeom prst="rect">
            <a:avLst/>
          </a:prstGeom>
        </p:spPr>
        <p:txBody>
          <a:bodyPr wrap="square">
            <a:spAutoFit/>
          </a:bodyPr>
          <a:lstStyle/>
          <a:p>
            <a:r>
              <a:rPr lang="en-US" sz="2000" b="1" dirty="0"/>
              <a:t>Crustaceans</a:t>
            </a:r>
            <a:r>
              <a:rPr lang="en-US" sz="2000" dirty="0"/>
              <a:t>:</a:t>
            </a:r>
          </a:p>
          <a:p>
            <a:r>
              <a:rPr lang="en-US" sz="2000" dirty="0">
                <a:latin typeface="+mj-lt"/>
              </a:rPr>
              <a:t>e.g. include barnacles, crabs and shrimps.</a:t>
            </a:r>
          </a:p>
          <a:p>
            <a:r>
              <a:rPr lang="en-US" sz="2000" dirty="0">
                <a:latin typeface="+mj-lt"/>
              </a:rPr>
              <a:t>Are mainly aquatic creatures and have from 10-14 legs. </a:t>
            </a:r>
          </a:p>
        </p:txBody>
      </p:sp>
      <p:pic>
        <p:nvPicPr>
          <p:cNvPr id="5" name="Picture 4">
            <a:extLst>
              <a:ext uri="{FF2B5EF4-FFF2-40B4-BE49-F238E27FC236}">
                <a16:creationId xmlns:a16="http://schemas.microsoft.com/office/drawing/2014/main" id="{0253CAF8-E027-2F4B-BF81-0B2E9B1BAAC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79630" y="2998617"/>
            <a:ext cx="1130820" cy="1682683"/>
          </a:xfrm>
          <a:prstGeom prst="rect">
            <a:avLst/>
          </a:prstGeom>
        </p:spPr>
      </p:pic>
      <p:pic>
        <p:nvPicPr>
          <p:cNvPr id="12" name="Picture 11">
            <a:extLst>
              <a:ext uri="{FF2B5EF4-FFF2-40B4-BE49-F238E27FC236}">
                <a16:creationId xmlns:a16="http://schemas.microsoft.com/office/drawing/2014/main" id="{2CDE4068-2C28-2640-ACAB-28C7688B8B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18096" y="2392970"/>
            <a:ext cx="1714855" cy="1146979"/>
          </a:xfrm>
          <a:prstGeom prst="rect">
            <a:avLst/>
          </a:prstGeom>
        </p:spPr>
      </p:pic>
    </p:spTree>
    <p:extLst>
      <p:ext uri="{BB962C8B-B14F-4D97-AF65-F5344CB8AC3E}">
        <p14:creationId xmlns:p14="http://schemas.microsoft.com/office/powerpoint/2010/main" val="2371495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3963" y="178209"/>
            <a:ext cx="10810466"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Minibeasts are very important!</a:t>
            </a:r>
          </a:p>
        </p:txBody>
      </p:sp>
      <p:sp>
        <p:nvSpPr>
          <p:cNvPr id="3" name="Rectangle 2"/>
          <p:cNvSpPr/>
          <p:nvPr/>
        </p:nvSpPr>
        <p:spPr>
          <a:xfrm>
            <a:off x="259079" y="1055691"/>
            <a:ext cx="11643593" cy="954107"/>
          </a:xfrm>
          <a:prstGeom prst="rect">
            <a:avLst/>
          </a:prstGeom>
        </p:spPr>
        <p:txBody>
          <a:bodyPr wrap="square">
            <a:spAutoFit/>
          </a:bodyPr>
          <a:lstStyle/>
          <a:p>
            <a:r>
              <a:rPr lang="en-GB" sz="2800" b="1" dirty="0">
                <a:latin typeface="+mj-lt"/>
              </a:rPr>
              <a:t>They maybe small but minibeasts are very important. They are a key part for many ecosystems and essential for human survival. Here are a few reasons why:  </a:t>
            </a:r>
            <a:endParaRPr lang="en-GB" sz="2800" dirty="0">
              <a:latin typeface="+mj-lt"/>
            </a:endParaRPr>
          </a:p>
        </p:txBody>
      </p:sp>
      <p:sp>
        <p:nvSpPr>
          <p:cNvPr id="12" name="Rectangle 11">
            <a:extLst>
              <a:ext uri="{FF2B5EF4-FFF2-40B4-BE49-F238E27FC236}">
                <a16:creationId xmlns:a16="http://schemas.microsoft.com/office/drawing/2014/main" id="{0434AADE-816F-2C4E-BFC6-B4A7149C84AF}"/>
              </a:ext>
            </a:extLst>
          </p:cNvPr>
          <p:cNvSpPr/>
          <p:nvPr/>
        </p:nvSpPr>
        <p:spPr>
          <a:xfrm>
            <a:off x="3885283" y="6396335"/>
            <a:ext cx="4391186" cy="461665"/>
          </a:xfrm>
          <a:prstGeom prst="rect">
            <a:avLst/>
          </a:prstGeom>
        </p:spPr>
        <p:txBody>
          <a:bodyPr wrap="square">
            <a:spAutoFit/>
          </a:bodyPr>
          <a:lstStyle/>
          <a:p>
            <a:pPr algn="ctr"/>
            <a:r>
              <a:rPr lang="en-GB" sz="2400" b="1" dirty="0">
                <a:latin typeface="+mj-lt"/>
              </a:rPr>
              <a:t>Different types of minibeasts?</a:t>
            </a:r>
          </a:p>
        </p:txBody>
      </p:sp>
      <p:pic>
        <p:nvPicPr>
          <p:cNvPr id="4" name="Picture 3">
            <a:extLst>
              <a:ext uri="{FF2B5EF4-FFF2-40B4-BE49-F238E27FC236}">
                <a16:creationId xmlns:a16="http://schemas.microsoft.com/office/drawing/2014/main" id="{65808CD6-CE56-FA4C-9595-F27A2CE4B1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04722">
            <a:off x="76190" y="3564073"/>
            <a:ext cx="7264709" cy="1575881"/>
          </a:xfrm>
          <a:prstGeom prst="rect">
            <a:avLst/>
          </a:prstGeom>
        </p:spPr>
      </p:pic>
      <p:pic>
        <p:nvPicPr>
          <p:cNvPr id="6" name="Picture 5">
            <a:extLst>
              <a:ext uri="{FF2B5EF4-FFF2-40B4-BE49-F238E27FC236}">
                <a16:creationId xmlns:a16="http://schemas.microsoft.com/office/drawing/2014/main" id="{71244DF2-B409-0941-80DE-EA0E04A2B3F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32323" y="3041169"/>
            <a:ext cx="2782111" cy="1283516"/>
          </a:xfrm>
          <a:prstGeom prst="rect">
            <a:avLst/>
          </a:prstGeom>
        </p:spPr>
      </p:pic>
      <p:pic>
        <p:nvPicPr>
          <p:cNvPr id="7" name="Picture 6">
            <a:extLst>
              <a:ext uri="{FF2B5EF4-FFF2-40B4-BE49-F238E27FC236}">
                <a16:creationId xmlns:a16="http://schemas.microsoft.com/office/drawing/2014/main" id="{2D29D83E-5DBB-484A-8324-01C19A381B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23378" y="4525913"/>
            <a:ext cx="1828800" cy="1556425"/>
          </a:xfrm>
          <a:prstGeom prst="rect">
            <a:avLst/>
          </a:prstGeom>
        </p:spPr>
      </p:pic>
    </p:spTree>
    <p:extLst>
      <p:ext uri="{BB962C8B-B14F-4D97-AF65-F5344CB8AC3E}">
        <p14:creationId xmlns:p14="http://schemas.microsoft.com/office/powerpoint/2010/main" val="11837764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3C28ACB-3D04-3243-843F-13DBF1C08A7C}"/>
              </a:ext>
            </a:extLst>
          </p:cNvPr>
          <p:cNvSpPr txBox="1"/>
          <p:nvPr/>
        </p:nvSpPr>
        <p:spPr>
          <a:xfrm>
            <a:off x="233031" y="96070"/>
            <a:ext cx="6868160" cy="3231654"/>
          </a:xfrm>
          <a:prstGeom prst="rect">
            <a:avLst/>
          </a:prstGeom>
          <a:noFill/>
        </p:spPr>
        <p:txBody>
          <a:bodyPr wrap="square" rtlCol="0">
            <a:spAutoFit/>
          </a:bodyPr>
          <a:lstStyle/>
          <a:p>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Pollinators</a:t>
            </a:r>
            <a:endParaRPr lang="en-US"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endParaRPr lang="en-US" sz="1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pPr marL="457200" indent="-457200">
              <a:buFont typeface="Arial" panose="020B0604020202020204" pitchFamily="34" charset="0"/>
              <a:buChar char="•"/>
            </a:pPr>
            <a:r>
              <a:rPr lang="en-US" sz="2400" dirty="0">
                <a:latin typeface="+mj-lt"/>
              </a:rPr>
              <a:t>Insects are vital pollinators such as bees and butterflies.</a:t>
            </a:r>
          </a:p>
          <a:p>
            <a:pPr marL="457200" indent="-457200">
              <a:buFont typeface="Arial" panose="020B0604020202020204" pitchFamily="34" charset="0"/>
              <a:buChar char="•"/>
            </a:pPr>
            <a:r>
              <a:rPr lang="en-US" sz="2400" dirty="0">
                <a:latin typeface="+mj-lt"/>
              </a:rPr>
              <a:t>When insects eat nectar from flowers they accidentally pick up pollen from the anthers and help the plant to grow somewhere else. Check out this </a:t>
            </a:r>
            <a:r>
              <a:rPr lang="en-US" sz="2400" dirty="0">
                <a:latin typeface="+mj-lt"/>
                <a:hlinkClick r:id="rId2"/>
              </a:rPr>
              <a:t>video</a:t>
            </a:r>
            <a:r>
              <a:rPr lang="en-US" sz="2400" dirty="0">
                <a:latin typeface="+mj-lt"/>
              </a:rPr>
              <a:t> that explains how pollination works.  </a:t>
            </a:r>
          </a:p>
        </p:txBody>
      </p:sp>
      <p:pic>
        <p:nvPicPr>
          <p:cNvPr id="3" name="Picture 2">
            <a:extLst>
              <a:ext uri="{FF2B5EF4-FFF2-40B4-BE49-F238E27FC236}">
                <a16:creationId xmlns:a16="http://schemas.microsoft.com/office/drawing/2014/main" id="{CA571A51-C86D-DA4E-80C3-AEC2BD4C0BD1}"/>
              </a:ext>
            </a:extLst>
          </p:cNvPr>
          <p:cNvPicPr>
            <a:picLocks noChangeAspect="1"/>
          </p:cNvPicPr>
          <p:nvPr/>
        </p:nvPicPr>
        <p:blipFill>
          <a:blip r:embed="rId3"/>
          <a:stretch>
            <a:fillRect/>
          </a:stretch>
        </p:blipFill>
        <p:spPr>
          <a:xfrm>
            <a:off x="7525108" y="468970"/>
            <a:ext cx="3831020" cy="2539077"/>
          </a:xfrm>
          <a:prstGeom prst="rect">
            <a:avLst/>
          </a:prstGeom>
        </p:spPr>
      </p:pic>
      <p:pic>
        <p:nvPicPr>
          <p:cNvPr id="5" name="Picture 4">
            <a:extLst>
              <a:ext uri="{FF2B5EF4-FFF2-40B4-BE49-F238E27FC236}">
                <a16:creationId xmlns:a16="http://schemas.microsoft.com/office/drawing/2014/main" id="{1F3A2307-B75A-4C4B-9B6C-FDA41B1CFD6A}"/>
              </a:ext>
            </a:extLst>
          </p:cNvPr>
          <p:cNvPicPr>
            <a:picLocks noChangeAspect="1"/>
          </p:cNvPicPr>
          <p:nvPr/>
        </p:nvPicPr>
        <p:blipFill>
          <a:blip r:embed="rId4"/>
          <a:stretch>
            <a:fillRect/>
          </a:stretch>
        </p:blipFill>
        <p:spPr>
          <a:xfrm>
            <a:off x="7522131" y="3421116"/>
            <a:ext cx="3833997" cy="2561020"/>
          </a:xfrm>
          <a:prstGeom prst="rect">
            <a:avLst/>
          </a:prstGeom>
        </p:spPr>
      </p:pic>
      <p:sp>
        <p:nvSpPr>
          <p:cNvPr id="6" name="TextBox 5">
            <a:extLst>
              <a:ext uri="{FF2B5EF4-FFF2-40B4-BE49-F238E27FC236}">
                <a16:creationId xmlns:a16="http://schemas.microsoft.com/office/drawing/2014/main" id="{4C5AB7BF-B2F0-EB47-B962-FE07934890A9}"/>
              </a:ext>
            </a:extLst>
          </p:cNvPr>
          <p:cNvSpPr txBox="1"/>
          <p:nvPr/>
        </p:nvSpPr>
        <p:spPr>
          <a:xfrm>
            <a:off x="233031" y="3777237"/>
            <a:ext cx="6145810" cy="2400657"/>
          </a:xfrm>
          <a:prstGeom prst="rect">
            <a:avLst/>
          </a:prstGeom>
          <a:noFill/>
        </p:spPr>
        <p:txBody>
          <a:bodyPr wrap="square" rtlCol="0">
            <a:spAutoFit/>
          </a:bodyPr>
          <a:lstStyle/>
          <a:p>
            <a:r>
              <a:rPr lang="en-US"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Cool Facts</a:t>
            </a:r>
          </a:p>
          <a:p>
            <a:endParaRPr lang="en-US"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r>
              <a:rPr lang="en-US" sz="2000" dirty="0">
                <a:latin typeface="+mj-lt"/>
              </a:rPr>
              <a:t>Worldwide, Honey Bees are responsible for approximately </a:t>
            </a:r>
            <a:r>
              <a:rPr lang="en-US" sz="2000" b="1" dirty="0">
                <a:latin typeface="+mj-lt"/>
              </a:rPr>
              <a:t>80% </a:t>
            </a:r>
            <a:r>
              <a:rPr lang="en-US" sz="2000" dirty="0">
                <a:latin typeface="+mj-lt"/>
              </a:rPr>
              <a:t>of pollination. Therefore they are vital for the production of food we eat but also medicine and construction materials such as cotton as they also come from plants!</a:t>
            </a:r>
          </a:p>
        </p:txBody>
      </p:sp>
      <p:sp>
        <p:nvSpPr>
          <p:cNvPr id="7" name="Rectangle 6">
            <a:extLst>
              <a:ext uri="{FF2B5EF4-FFF2-40B4-BE49-F238E27FC236}">
                <a16:creationId xmlns:a16="http://schemas.microsoft.com/office/drawing/2014/main" id="{C09D18DD-AEE0-4143-9F52-5B7827EF0DED}"/>
              </a:ext>
            </a:extLst>
          </p:cNvPr>
          <p:cNvSpPr/>
          <p:nvPr/>
        </p:nvSpPr>
        <p:spPr>
          <a:xfrm>
            <a:off x="4216394" y="6373653"/>
            <a:ext cx="5369041" cy="461665"/>
          </a:xfrm>
          <a:prstGeom prst="rect">
            <a:avLst/>
          </a:prstGeom>
        </p:spPr>
        <p:txBody>
          <a:bodyPr wrap="square">
            <a:spAutoFit/>
          </a:bodyPr>
          <a:lstStyle/>
          <a:p>
            <a:r>
              <a:rPr lang="en-GB" sz="2400" b="1" dirty="0">
                <a:latin typeface="+mj-lt"/>
              </a:rPr>
              <a:t>It is vital we protect our pollinators!</a:t>
            </a:r>
          </a:p>
        </p:txBody>
      </p:sp>
    </p:spTree>
    <p:extLst>
      <p:ext uri="{BB962C8B-B14F-4D97-AF65-F5344CB8AC3E}">
        <p14:creationId xmlns:p14="http://schemas.microsoft.com/office/powerpoint/2010/main" val="4180130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058D1BA-3546-A344-AD93-A8BB42F26991}"/>
              </a:ext>
            </a:extLst>
          </p:cNvPr>
          <p:cNvGraphicFramePr>
            <a:graphicFrameLocks noGrp="1"/>
          </p:cNvGraphicFramePr>
          <p:nvPr>
            <p:extLst>
              <p:ext uri="{D42A27DB-BD31-4B8C-83A1-F6EECF244321}">
                <p14:modId xmlns:p14="http://schemas.microsoft.com/office/powerpoint/2010/main" val="2782910323"/>
              </p:ext>
            </p:extLst>
          </p:nvPr>
        </p:nvGraphicFramePr>
        <p:xfrm>
          <a:off x="345604" y="183324"/>
          <a:ext cx="4206941" cy="762000"/>
        </p:xfrm>
        <a:graphic>
          <a:graphicData uri="http://schemas.openxmlformats.org/drawingml/2006/table">
            <a:tbl>
              <a:tblPr/>
              <a:tblGrid>
                <a:gridCol w="4206941">
                  <a:extLst>
                    <a:ext uri="{9D8B030D-6E8A-4147-A177-3AD203B41FA5}">
                      <a16:colId xmlns:a16="http://schemas.microsoft.com/office/drawing/2014/main" val="20000"/>
                    </a:ext>
                  </a:extLst>
                </a:gridCol>
              </a:tblGrid>
              <a:tr h="0">
                <a:tc>
                  <a:txBody>
                    <a:bodyPr/>
                    <a:lstStyle/>
                    <a:p>
                      <a:r>
                        <a:rPr lang="en-GB" sz="44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 source of Food</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Rectangle 4">
            <a:extLst>
              <a:ext uri="{FF2B5EF4-FFF2-40B4-BE49-F238E27FC236}">
                <a16:creationId xmlns:a16="http://schemas.microsoft.com/office/drawing/2014/main" id="{760FFD48-150C-3040-BAF3-D5CEB6C39923}"/>
              </a:ext>
            </a:extLst>
          </p:cNvPr>
          <p:cNvSpPr/>
          <p:nvPr/>
        </p:nvSpPr>
        <p:spPr>
          <a:xfrm>
            <a:off x="345604" y="1338841"/>
            <a:ext cx="5052916" cy="4401205"/>
          </a:xfrm>
          <a:prstGeom prst="rect">
            <a:avLst/>
          </a:prstGeom>
        </p:spPr>
        <p:txBody>
          <a:bodyPr wrap="square">
            <a:spAutoFit/>
          </a:bodyPr>
          <a:lstStyle/>
          <a:p>
            <a:r>
              <a:rPr lang="en-AU" sz="2000" dirty="0">
                <a:solidFill>
                  <a:srgbClr val="333333"/>
                </a:solidFill>
                <a:latin typeface="+mj-lt"/>
              </a:rPr>
              <a:t>Minibeasts are a great source of food for many other animals including humans. It’s true! Minibeasts can provide many nutrients and energy. Crickets and ants are eaten in some parts of Asia and are a good source of protein. </a:t>
            </a:r>
          </a:p>
          <a:p>
            <a:endParaRPr lang="en-AU" sz="2000" dirty="0">
              <a:solidFill>
                <a:srgbClr val="333333"/>
              </a:solidFill>
              <a:latin typeface="+mj-lt"/>
            </a:endParaRPr>
          </a:p>
          <a:p>
            <a:r>
              <a:rPr lang="en-AU" sz="2000" dirty="0">
                <a:solidFill>
                  <a:srgbClr val="333333"/>
                </a:solidFill>
                <a:latin typeface="+mj-lt"/>
              </a:rPr>
              <a:t>Food chains show us where each living thing gets its energy from. Everything in nature is important because all animals and plants rely on other parts of nature to stay alive and to have energy to move and grow. </a:t>
            </a:r>
          </a:p>
          <a:p>
            <a:endParaRPr lang="en-AU" sz="2000" dirty="0">
              <a:solidFill>
                <a:srgbClr val="333333"/>
              </a:solidFill>
              <a:latin typeface="+mj-lt"/>
            </a:endParaRPr>
          </a:p>
          <a:p>
            <a:r>
              <a:rPr lang="en-AU" sz="2000" b="1" dirty="0">
                <a:solidFill>
                  <a:srgbClr val="333333"/>
                </a:solidFill>
                <a:latin typeface="+mj-lt"/>
              </a:rPr>
              <a:t>What do you think would happen if the worms suddenly disappeared?</a:t>
            </a:r>
            <a:endParaRPr lang="en-US" sz="2000" b="1" dirty="0">
              <a:latin typeface="+mj-lt"/>
            </a:endParaRPr>
          </a:p>
        </p:txBody>
      </p:sp>
      <p:pic>
        <p:nvPicPr>
          <p:cNvPr id="6" name="Picture 5">
            <a:extLst>
              <a:ext uri="{FF2B5EF4-FFF2-40B4-BE49-F238E27FC236}">
                <a16:creationId xmlns:a16="http://schemas.microsoft.com/office/drawing/2014/main" id="{E2B50198-1C00-B24F-A79A-87574F7B601E}"/>
              </a:ext>
            </a:extLst>
          </p:cNvPr>
          <p:cNvPicPr>
            <a:picLocks noChangeAspect="1"/>
          </p:cNvPicPr>
          <p:nvPr/>
        </p:nvPicPr>
        <p:blipFill>
          <a:blip r:embed="rId2"/>
          <a:stretch>
            <a:fillRect/>
          </a:stretch>
        </p:blipFill>
        <p:spPr>
          <a:xfrm>
            <a:off x="7818478" y="162914"/>
            <a:ext cx="908427" cy="914232"/>
          </a:xfrm>
          <a:prstGeom prst="rect">
            <a:avLst/>
          </a:prstGeom>
        </p:spPr>
      </p:pic>
      <p:pic>
        <p:nvPicPr>
          <p:cNvPr id="8" name="Picture 7">
            <a:extLst>
              <a:ext uri="{FF2B5EF4-FFF2-40B4-BE49-F238E27FC236}">
                <a16:creationId xmlns:a16="http://schemas.microsoft.com/office/drawing/2014/main" id="{A0A48F9C-09D6-A341-9E55-6E0F8741B4AA}"/>
              </a:ext>
            </a:extLst>
          </p:cNvPr>
          <p:cNvPicPr>
            <a:picLocks noChangeAspect="1"/>
          </p:cNvPicPr>
          <p:nvPr/>
        </p:nvPicPr>
        <p:blipFill>
          <a:blip r:embed="rId3"/>
          <a:stretch>
            <a:fillRect/>
          </a:stretch>
        </p:blipFill>
        <p:spPr>
          <a:xfrm>
            <a:off x="10364683" y="1342815"/>
            <a:ext cx="546100" cy="952500"/>
          </a:xfrm>
          <a:prstGeom prst="rect">
            <a:avLst/>
          </a:prstGeom>
        </p:spPr>
      </p:pic>
      <p:pic>
        <p:nvPicPr>
          <p:cNvPr id="9" name="Picture 8">
            <a:extLst>
              <a:ext uri="{FF2B5EF4-FFF2-40B4-BE49-F238E27FC236}">
                <a16:creationId xmlns:a16="http://schemas.microsoft.com/office/drawing/2014/main" id="{EEE47EC6-B74B-A041-A20D-2C8F98B05D68}"/>
              </a:ext>
            </a:extLst>
          </p:cNvPr>
          <p:cNvPicPr>
            <a:picLocks noChangeAspect="1"/>
          </p:cNvPicPr>
          <p:nvPr/>
        </p:nvPicPr>
        <p:blipFill>
          <a:blip r:embed="rId4"/>
          <a:stretch>
            <a:fillRect/>
          </a:stretch>
        </p:blipFill>
        <p:spPr>
          <a:xfrm>
            <a:off x="7908052" y="2712063"/>
            <a:ext cx="818853" cy="755110"/>
          </a:xfrm>
          <a:prstGeom prst="rect">
            <a:avLst/>
          </a:prstGeom>
        </p:spPr>
      </p:pic>
      <p:pic>
        <p:nvPicPr>
          <p:cNvPr id="10" name="Picture 9">
            <a:extLst>
              <a:ext uri="{FF2B5EF4-FFF2-40B4-BE49-F238E27FC236}">
                <a16:creationId xmlns:a16="http://schemas.microsoft.com/office/drawing/2014/main" id="{D37FC932-5A30-2F4C-B256-B0E747756884}"/>
              </a:ext>
            </a:extLst>
          </p:cNvPr>
          <p:cNvPicPr>
            <a:picLocks noChangeAspect="1"/>
          </p:cNvPicPr>
          <p:nvPr/>
        </p:nvPicPr>
        <p:blipFill>
          <a:blip r:embed="rId5"/>
          <a:stretch>
            <a:fillRect/>
          </a:stretch>
        </p:blipFill>
        <p:spPr>
          <a:xfrm>
            <a:off x="10145485" y="3633849"/>
            <a:ext cx="984495" cy="1170379"/>
          </a:xfrm>
          <a:prstGeom prst="rect">
            <a:avLst/>
          </a:prstGeom>
        </p:spPr>
      </p:pic>
      <p:pic>
        <p:nvPicPr>
          <p:cNvPr id="11" name="Picture 10">
            <a:extLst>
              <a:ext uri="{FF2B5EF4-FFF2-40B4-BE49-F238E27FC236}">
                <a16:creationId xmlns:a16="http://schemas.microsoft.com/office/drawing/2014/main" id="{DCB10F3D-5EEC-E748-B2E6-9C4925DB07C6}"/>
              </a:ext>
            </a:extLst>
          </p:cNvPr>
          <p:cNvPicPr>
            <a:picLocks noChangeAspect="1"/>
          </p:cNvPicPr>
          <p:nvPr/>
        </p:nvPicPr>
        <p:blipFill>
          <a:blip r:embed="rId6"/>
          <a:stretch>
            <a:fillRect/>
          </a:stretch>
        </p:blipFill>
        <p:spPr>
          <a:xfrm>
            <a:off x="7415490" y="4804228"/>
            <a:ext cx="1012286" cy="1360384"/>
          </a:xfrm>
          <a:prstGeom prst="rect">
            <a:avLst/>
          </a:prstGeom>
        </p:spPr>
      </p:pic>
      <p:sp>
        <p:nvSpPr>
          <p:cNvPr id="12" name="Rectangle 11">
            <a:extLst>
              <a:ext uri="{FF2B5EF4-FFF2-40B4-BE49-F238E27FC236}">
                <a16:creationId xmlns:a16="http://schemas.microsoft.com/office/drawing/2014/main" id="{7001B826-E223-7B49-B08E-F70B560FC325}"/>
              </a:ext>
            </a:extLst>
          </p:cNvPr>
          <p:cNvSpPr/>
          <p:nvPr/>
        </p:nvSpPr>
        <p:spPr>
          <a:xfrm>
            <a:off x="9138555" y="471580"/>
            <a:ext cx="2452255" cy="523220"/>
          </a:xfrm>
          <a:prstGeom prst="rect">
            <a:avLst/>
          </a:prstGeom>
        </p:spPr>
        <p:txBody>
          <a:bodyPr wrap="square">
            <a:spAutoFit/>
          </a:bodyPr>
          <a:lstStyle/>
          <a:p>
            <a:r>
              <a:rPr lang="en-AU" sz="1400" dirty="0">
                <a:solidFill>
                  <a:srgbClr val="333333"/>
                </a:solidFill>
                <a:latin typeface="+mj-lt"/>
              </a:rPr>
              <a:t>The sun provides energy for the plant to grow. </a:t>
            </a:r>
            <a:endParaRPr lang="en-US" sz="1400" b="1" dirty="0">
              <a:latin typeface="+mj-lt"/>
            </a:endParaRPr>
          </a:p>
        </p:txBody>
      </p:sp>
      <p:cxnSp>
        <p:nvCxnSpPr>
          <p:cNvPr id="14" name="Straight Connector 13">
            <a:extLst>
              <a:ext uri="{FF2B5EF4-FFF2-40B4-BE49-F238E27FC236}">
                <a16:creationId xmlns:a16="http://schemas.microsoft.com/office/drawing/2014/main" id="{94CD2BE4-A6FC-8C40-92CF-A1F7E3A502F5}"/>
              </a:ext>
            </a:extLst>
          </p:cNvPr>
          <p:cNvCxnSpPr/>
          <p:nvPr/>
        </p:nvCxnSpPr>
        <p:spPr>
          <a:xfrm>
            <a:off x="8726905" y="1077146"/>
            <a:ext cx="1509625" cy="54336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33942CF-79E2-004D-BC05-9BF1AA8F45B0}"/>
              </a:ext>
            </a:extLst>
          </p:cNvPr>
          <p:cNvCxnSpPr>
            <a:cxnSpLocks/>
          </p:cNvCxnSpPr>
          <p:nvPr/>
        </p:nvCxnSpPr>
        <p:spPr>
          <a:xfrm flipV="1">
            <a:off x="8989621" y="1962905"/>
            <a:ext cx="1310985" cy="8396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21E0933-A305-F24A-9924-5C1263961742}"/>
              </a:ext>
            </a:extLst>
          </p:cNvPr>
          <p:cNvCxnSpPr>
            <a:cxnSpLocks/>
          </p:cNvCxnSpPr>
          <p:nvPr/>
        </p:nvCxnSpPr>
        <p:spPr>
          <a:xfrm>
            <a:off x="8726905" y="3366115"/>
            <a:ext cx="1418580" cy="52801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654374A-A7FA-9D4E-9180-6091A1121F98}"/>
              </a:ext>
            </a:extLst>
          </p:cNvPr>
          <p:cNvCxnSpPr>
            <a:cxnSpLocks/>
          </p:cNvCxnSpPr>
          <p:nvPr/>
        </p:nvCxnSpPr>
        <p:spPr>
          <a:xfrm flipV="1">
            <a:off x="8726905" y="4574079"/>
            <a:ext cx="1464102" cy="73975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FBB0EBD-B41D-5041-AC6C-BFE5D216E206}"/>
              </a:ext>
            </a:extLst>
          </p:cNvPr>
          <p:cNvSpPr/>
          <p:nvPr/>
        </p:nvSpPr>
        <p:spPr>
          <a:xfrm>
            <a:off x="7217117" y="1862898"/>
            <a:ext cx="2288351" cy="523220"/>
          </a:xfrm>
          <a:prstGeom prst="rect">
            <a:avLst/>
          </a:prstGeom>
        </p:spPr>
        <p:txBody>
          <a:bodyPr wrap="square">
            <a:spAutoFit/>
          </a:bodyPr>
          <a:lstStyle/>
          <a:p>
            <a:r>
              <a:rPr lang="en-AU" sz="1400" dirty="0">
                <a:solidFill>
                  <a:srgbClr val="333333"/>
                </a:solidFill>
                <a:latin typeface="+mj-lt"/>
              </a:rPr>
              <a:t>The plant provides energy for the worm to grow. </a:t>
            </a:r>
            <a:endParaRPr lang="en-US" sz="1400" b="1" dirty="0">
              <a:latin typeface="+mj-lt"/>
            </a:endParaRPr>
          </a:p>
        </p:txBody>
      </p:sp>
      <p:sp>
        <p:nvSpPr>
          <p:cNvPr id="22" name="Rectangle 21">
            <a:extLst>
              <a:ext uri="{FF2B5EF4-FFF2-40B4-BE49-F238E27FC236}">
                <a16:creationId xmlns:a16="http://schemas.microsoft.com/office/drawing/2014/main" id="{CE7619D1-850E-A447-8D1F-51376827B6F2}"/>
              </a:ext>
            </a:extLst>
          </p:cNvPr>
          <p:cNvSpPr/>
          <p:nvPr/>
        </p:nvSpPr>
        <p:spPr>
          <a:xfrm>
            <a:off x="9766607" y="3062390"/>
            <a:ext cx="2288351" cy="523220"/>
          </a:xfrm>
          <a:prstGeom prst="rect">
            <a:avLst/>
          </a:prstGeom>
        </p:spPr>
        <p:txBody>
          <a:bodyPr wrap="square">
            <a:spAutoFit/>
          </a:bodyPr>
          <a:lstStyle/>
          <a:p>
            <a:r>
              <a:rPr lang="en-AU" sz="1400" dirty="0">
                <a:solidFill>
                  <a:srgbClr val="333333"/>
                </a:solidFill>
                <a:latin typeface="+mj-lt"/>
              </a:rPr>
              <a:t>The worm provides energy for the chicken to grow. </a:t>
            </a:r>
            <a:endParaRPr lang="en-US" sz="1400" b="1" dirty="0">
              <a:latin typeface="+mj-lt"/>
            </a:endParaRPr>
          </a:p>
        </p:txBody>
      </p:sp>
      <p:sp>
        <p:nvSpPr>
          <p:cNvPr id="23" name="Rectangle 22">
            <a:extLst>
              <a:ext uri="{FF2B5EF4-FFF2-40B4-BE49-F238E27FC236}">
                <a16:creationId xmlns:a16="http://schemas.microsoft.com/office/drawing/2014/main" id="{13BB3492-B841-D840-9902-0826B367748D}"/>
              </a:ext>
            </a:extLst>
          </p:cNvPr>
          <p:cNvSpPr/>
          <p:nvPr/>
        </p:nvSpPr>
        <p:spPr>
          <a:xfrm>
            <a:off x="8567682" y="5487479"/>
            <a:ext cx="2288351" cy="523220"/>
          </a:xfrm>
          <a:prstGeom prst="rect">
            <a:avLst/>
          </a:prstGeom>
        </p:spPr>
        <p:txBody>
          <a:bodyPr wrap="square">
            <a:spAutoFit/>
          </a:bodyPr>
          <a:lstStyle/>
          <a:p>
            <a:r>
              <a:rPr lang="en-AU" sz="1400" dirty="0">
                <a:solidFill>
                  <a:srgbClr val="333333"/>
                </a:solidFill>
                <a:latin typeface="+mj-lt"/>
              </a:rPr>
              <a:t>The chicken provides energy for the fox to grow. </a:t>
            </a:r>
            <a:endParaRPr lang="en-US" sz="1400" b="1" dirty="0">
              <a:latin typeface="+mj-lt"/>
            </a:endParaRPr>
          </a:p>
        </p:txBody>
      </p:sp>
    </p:spTree>
    <p:extLst>
      <p:ext uri="{BB962C8B-B14F-4D97-AF65-F5344CB8AC3E}">
        <p14:creationId xmlns:p14="http://schemas.microsoft.com/office/powerpoint/2010/main" val="20479865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3C28ACB-3D04-3243-843F-13DBF1C08A7C}"/>
              </a:ext>
            </a:extLst>
          </p:cNvPr>
          <p:cNvSpPr txBox="1"/>
          <p:nvPr/>
        </p:nvSpPr>
        <p:spPr>
          <a:xfrm>
            <a:off x="254990" y="127907"/>
            <a:ext cx="4979161" cy="5201424"/>
          </a:xfrm>
          <a:prstGeom prst="rect">
            <a:avLst/>
          </a:prstGeom>
          <a:noFill/>
        </p:spPr>
        <p:txBody>
          <a:bodyPr wrap="square" rtlCol="0">
            <a:spAutoFit/>
          </a:bodyPr>
          <a:lstStyle/>
          <a:p>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Decomposers</a:t>
            </a:r>
            <a:endParaRPr lang="en-US"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r>
              <a:rPr lang="en-US" sz="2400" dirty="0">
                <a:latin typeface="+mj-lt"/>
              </a:rPr>
              <a:t>Some insects are part of a team called </a:t>
            </a:r>
            <a:r>
              <a:rPr lang="en-US" sz="2400" b="1" dirty="0">
                <a:latin typeface="+mj-lt"/>
              </a:rPr>
              <a:t>decomposers.’ </a:t>
            </a:r>
            <a:r>
              <a:rPr lang="en-US" sz="2400" dirty="0">
                <a:latin typeface="+mj-lt"/>
              </a:rPr>
              <a:t>The other members include bacteria and fungi.</a:t>
            </a:r>
          </a:p>
          <a:p>
            <a:endParaRPr lang="en-US" sz="2400" b="1" dirty="0">
              <a:latin typeface="+mj-lt"/>
            </a:endParaRPr>
          </a:p>
          <a:p>
            <a:r>
              <a:rPr lang="en-US" sz="2400" dirty="0">
                <a:latin typeface="+mj-lt"/>
              </a:rPr>
              <a:t>Decomposers break down waste like dead leaves, dead animals and poo into new nutrients which can be passed into the soil, making it healthy and a great place for new plants to grow.</a:t>
            </a:r>
          </a:p>
          <a:p>
            <a:r>
              <a:rPr lang="en-US" sz="2400" dirty="0">
                <a:latin typeface="+mj-lt"/>
              </a:rPr>
              <a:t>The plants become food for other animals and the cycle continues. </a:t>
            </a:r>
          </a:p>
        </p:txBody>
      </p:sp>
      <p:sp>
        <p:nvSpPr>
          <p:cNvPr id="7" name="Rectangle 6">
            <a:extLst>
              <a:ext uri="{FF2B5EF4-FFF2-40B4-BE49-F238E27FC236}">
                <a16:creationId xmlns:a16="http://schemas.microsoft.com/office/drawing/2014/main" id="{C09D18DD-AEE0-4143-9F52-5B7827EF0DED}"/>
              </a:ext>
            </a:extLst>
          </p:cNvPr>
          <p:cNvSpPr/>
          <p:nvPr/>
        </p:nvSpPr>
        <p:spPr>
          <a:xfrm>
            <a:off x="3619435" y="6396335"/>
            <a:ext cx="5369041" cy="461665"/>
          </a:xfrm>
          <a:prstGeom prst="rect">
            <a:avLst/>
          </a:prstGeom>
        </p:spPr>
        <p:txBody>
          <a:bodyPr wrap="square">
            <a:spAutoFit/>
          </a:bodyPr>
          <a:lstStyle/>
          <a:p>
            <a:r>
              <a:rPr lang="en-GB" sz="2400" b="1" dirty="0">
                <a:latin typeface="+mj-lt"/>
              </a:rPr>
              <a:t>Decomposers are vital for our existence!</a:t>
            </a:r>
          </a:p>
        </p:txBody>
      </p:sp>
      <p:pic>
        <p:nvPicPr>
          <p:cNvPr id="11" name="Picture 10">
            <a:extLst>
              <a:ext uri="{FF2B5EF4-FFF2-40B4-BE49-F238E27FC236}">
                <a16:creationId xmlns:a16="http://schemas.microsoft.com/office/drawing/2014/main" id="{70AE287A-97B8-8340-B71F-A06C254710CD}"/>
              </a:ext>
            </a:extLst>
          </p:cNvPr>
          <p:cNvPicPr>
            <a:picLocks noChangeAspect="1"/>
          </p:cNvPicPr>
          <p:nvPr/>
        </p:nvPicPr>
        <p:blipFill>
          <a:blip r:embed="rId2"/>
          <a:stretch>
            <a:fillRect/>
          </a:stretch>
        </p:blipFill>
        <p:spPr>
          <a:xfrm>
            <a:off x="11350987" y="1905311"/>
            <a:ext cx="546100" cy="952500"/>
          </a:xfrm>
          <a:prstGeom prst="rect">
            <a:avLst/>
          </a:prstGeom>
        </p:spPr>
      </p:pic>
      <p:pic>
        <p:nvPicPr>
          <p:cNvPr id="14" name="Picture 13">
            <a:extLst>
              <a:ext uri="{FF2B5EF4-FFF2-40B4-BE49-F238E27FC236}">
                <a16:creationId xmlns:a16="http://schemas.microsoft.com/office/drawing/2014/main" id="{A3CF2EFE-CCFA-6340-ACC6-0F2BF8877096}"/>
              </a:ext>
            </a:extLst>
          </p:cNvPr>
          <p:cNvPicPr>
            <a:picLocks noChangeAspect="1"/>
          </p:cNvPicPr>
          <p:nvPr/>
        </p:nvPicPr>
        <p:blipFill>
          <a:blip r:embed="rId3"/>
          <a:stretch>
            <a:fillRect/>
          </a:stretch>
        </p:blipFill>
        <p:spPr>
          <a:xfrm>
            <a:off x="8988476" y="4157452"/>
            <a:ext cx="903075" cy="1213618"/>
          </a:xfrm>
          <a:prstGeom prst="rect">
            <a:avLst/>
          </a:prstGeom>
        </p:spPr>
      </p:pic>
      <p:grpSp>
        <p:nvGrpSpPr>
          <p:cNvPr id="20" name="Group 19">
            <a:extLst>
              <a:ext uri="{FF2B5EF4-FFF2-40B4-BE49-F238E27FC236}">
                <a16:creationId xmlns:a16="http://schemas.microsoft.com/office/drawing/2014/main" id="{430465A2-6AD7-5E49-9610-4468A1EE2DA3}"/>
              </a:ext>
            </a:extLst>
          </p:cNvPr>
          <p:cNvGrpSpPr/>
          <p:nvPr/>
        </p:nvGrpSpPr>
        <p:grpSpPr>
          <a:xfrm>
            <a:off x="5654835" y="2626407"/>
            <a:ext cx="1341510" cy="1492347"/>
            <a:chOff x="5953813" y="2598902"/>
            <a:chExt cx="1341510" cy="1492347"/>
          </a:xfrm>
        </p:grpSpPr>
        <p:pic>
          <p:nvPicPr>
            <p:cNvPr id="10" name="Picture 9">
              <a:extLst>
                <a:ext uri="{FF2B5EF4-FFF2-40B4-BE49-F238E27FC236}">
                  <a16:creationId xmlns:a16="http://schemas.microsoft.com/office/drawing/2014/main" id="{EC0F6382-A351-1147-874C-F7FA8327C73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0923486">
              <a:off x="5953813" y="2598902"/>
              <a:ext cx="751698" cy="682053"/>
            </a:xfrm>
            <a:prstGeom prst="rect">
              <a:avLst/>
            </a:prstGeom>
          </p:spPr>
        </p:pic>
        <p:pic>
          <p:nvPicPr>
            <p:cNvPr id="12" name="Picture 11">
              <a:extLst>
                <a:ext uri="{FF2B5EF4-FFF2-40B4-BE49-F238E27FC236}">
                  <a16:creationId xmlns:a16="http://schemas.microsoft.com/office/drawing/2014/main" id="{A75C02BB-4D3E-A24C-891B-6EA43826E2ED}"/>
                </a:ext>
              </a:extLst>
            </p:cNvPr>
            <p:cNvPicPr>
              <a:picLocks noChangeAspect="1"/>
            </p:cNvPicPr>
            <p:nvPr/>
          </p:nvPicPr>
          <p:blipFill>
            <a:blip r:embed="rId5"/>
            <a:stretch>
              <a:fillRect/>
            </a:stretch>
          </p:blipFill>
          <p:spPr>
            <a:xfrm flipH="1">
              <a:off x="6490797" y="3352949"/>
              <a:ext cx="321010" cy="351715"/>
            </a:xfrm>
            <a:prstGeom prst="rect">
              <a:avLst/>
            </a:prstGeom>
          </p:spPr>
        </p:pic>
        <p:pic>
          <p:nvPicPr>
            <p:cNvPr id="13" name="Picture 12">
              <a:extLst>
                <a:ext uri="{FF2B5EF4-FFF2-40B4-BE49-F238E27FC236}">
                  <a16:creationId xmlns:a16="http://schemas.microsoft.com/office/drawing/2014/main" id="{68C7B437-D117-6E48-B392-28E5E1E00B5F}"/>
                </a:ext>
              </a:extLst>
            </p:cNvPr>
            <p:cNvPicPr>
              <a:picLocks noChangeAspect="1"/>
            </p:cNvPicPr>
            <p:nvPr/>
          </p:nvPicPr>
          <p:blipFill>
            <a:blip r:embed="rId5"/>
            <a:stretch>
              <a:fillRect/>
            </a:stretch>
          </p:blipFill>
          <p:spPr>
            <a:xfrm>
              <a:off x="6164018" y="3546023"/>
              <a:ext cx="463230" cy="473523"/>
            </a:xfrm>
            <a:prstGeom prst="rect">
              <a:avLst/>
            </a:prstGeom>
          </p:spPr>
        </p:pic>
        <p:pic>
          <p:nvPicPr>
            <p:cNvPr id="15" name="Picture 14">
              <a:extLst>
                <a:ext uri="{FF2B5EF4-FFF2-40B4-BE49-F238E27FC236}">
                  <a16:creationId xmlns:a16="http://schemas.microsoft.com/office/drawing/2014/main" id="{FD51457A-2DB3-7C40-8ED9-16448FFDE8DC}"/>
                </a:ext>
              </a:extLst>
            </p:cNvPr>
            <p:cNvPicPr>
              <a:picLocks noChangeAspect="1"/>
            </p:cNvPicPr>
            <p:nvPr/>
          </p:nvPicPr>
          <p:blipFill rotWithShape="1">
            <a:blip r:embed="rId6"/>
            <a:srcRect l="3400" t="8516" r="79352" b="71631"/>
            <a:stretch/>
          </p:blipFill>
          <p:spPr>
            <a:xfrm>
              <a:off x="6781516" y="2857811"/>
              <a:ext cx="510818" cy="470352"/>
            </a:xfrm>
            <a:prstGeom prst="rect">
              <a:avLst/>
            </a:prstGeom>
          </p:spPr>
        </p:pic>
        <p:pic>
          <p:nvPicPr>
            <p:cNvPr id="16" name="Picture 15">
              <a:extLst>
                <a:ext uri="{FF2B5EF4-FFF2-40B4-BE49-F238E27FC236}">
                  <a16:creationId xmlns:a16="http://schemas.microsoft.com/office/drawing/2014/main" id="{D9FAEA2E-7381-8E4B-83B6-FC524B38497B}"/>
                </a:ext>
              </a:extLst>
            </p:cNvPr>
            <p:cNvPicPr>
              <a:picLocks noChangeAspect="1"/>
            </p:cNvPicPr>
            <p:nvPr/>
          </p:nvPicPr>
          <p:blipFill rotWithShape="1">
            <a:blip r:embed="rId6"/>
            <a:srcRect l="4761" t="34556" r="78890" b="43772"/>
            <a:stretch/>
          </p:blipFill>
          <p:spPr>
            <a:xfrm>
              <a:off x="6764935" y="3528807"/>
              <a:ext cx="530388" cy="562442"/>
            </a:xfrm>
            <a:prstGeom prst="rect">
              <a:avLst/>
            </a:prstGeom>
          </p:spPr>
        </p:pic>
      </p:grpSp>
      <p:pic>
        <p:nvPicPr>
          <p:cNvPr id="17" name="Picture 16">
            <a:extLst>
              <a:ext uri="{FF2B5EF4-FFF2-40B4-BE49-F238E27FC236}">
                <a16:creationId xmlns:a16="http://schemas.microsoft.com/office/drawing/2014/main" id="{CA107EC0-E335-5041-BC58-B0CB98CDDAB7}"/>
              </a:ext>
            </a:extLst>
          </p:cNvPr>
          <p:cNvPicPr>
            <a:picLocks noChangeAspect="1"/>
          </p:cNvPicPr>
          <p:nvPr/>
        </p:nvPicPr>
        <p:blipFill rotWithShape="1">
          <a:blip r:embed="rId6"/>
          <a:srcRect l="34946" t="40284" r="35137" b="36718"/>
          <a:stretch/>
        </p:blipFill>
        <p:spPr>
          <a:xfrm>
            <a:off x="8659693" y="1050015"/>
            <a:ext cx="1684027" cy="1035671"/>
          </a:xfrm>
          <a:prstGeom prst="rect">
            <a:avLst/>
          </a:prstGeom>
        </p:spPr>
      </p:pic>
      <p:pic>
        <p:nvPicPr>
          <p:cNvPr id="18" name="Picture 17">
            <a:extLst>
              <a:ext uri="{FF2B5EF4-FFF2-40B4-BE49-F238E27FC236}">
                <a16:creationId xmlns:a16="http://schemas.microsoft.com/office/drawing/2014/main" id="{5A382657-38E2-9B42-8C74-2AA0537E6E58}"/>
              </a:ext>
            </a:extLst>
          </p:cNvPr>
          <p:cNvPicPr>
            <a:picLocks noChangeAspect="1"/>
          </p:cNvPicPr>
          <p:nvPr/>
        </p:nvPicPr>
        <p:blipFill rotWithShape="1">
          <a:blip r:embed="rId6"/>
          <a:srcRect l="37442" t="5141" r="39170" b="67663"/>
          <a:stretch/>
        </p:blipFill>
        <p:spPr>
          <a:xfrm>
            <a:off x="10661229" y="3546023"/>
            <a:ext cx="1379516" cy="1283285"/>
          </a:xfrm>
          <a:prstGeom prst="rect">
            <a:avLst/>
          </a:prstGeom>
        </p:spPr>
      </p:pic>
      <p:pic>
        <p:nvPicPr>
          <p:cNvPr id="19" name="Picture 18">
            <a:extLst>
              <a:ext uri="{FF2B5EF4-FFF2-40B4-BE49-F238E27FC236}">
                <a16:creationId xmlns:a16="http://schemas.microsoft.com/office/drawing/2014/main" id="{1FBE9360-669F-FA4A-96A0-AD1B5FA7014B}"/>
              </a:ext>
            </a:extLst>
          </p:cNvPr>
          <p:cNvPicPr>
            <a:picLocks noChangeAspect="1"/>
          </p:cNvPicPr>
          <p:nvPr/>
        </p:nvPicPr>
        <p:blipFill rotWithShape="1">
          <a:blip r:embed="rId6"/>
          <a:srcRect l="72846" t="9078" r="9906" b="70350"/>
          <a:stretch/>
        </p:blipFill>
        <p:spPr>
          <a:xfrm>
            <a:off x="7641944" y="2667322"/>
            <a:ext cx="1032176" cy="984854"/>
          </a:xfrm>
          <a:prstGeom prst="rect">
            <a:avLst/>
          </a:prstGeom>
        </p:spPr>
      </p:pic>
      <p:cxnSp>
        <p:nvCxnSpPr>
          <p:cNvPr id="22" name="Straight Arrow Connector 21">
            <a:extLst>
              <a:ext uri="{FF2B5EF4-FFF2-40B4-BE49-F238E27FC236}">
                <a16:creationId xmlns:a16="http://schemas.microsoft.com/office/drawing/2014/main" id="{5C2E0133-4011-AF4D-992F-341BDF57C7A3}"/>
              </a:ext>
            </a:extLst>
          </p:cNvPr>
          <p:cNvCxnSpPr/>
          <p:nvPr/>
        </p:nvCxnSpPr>
        <p:spPr>
          <a:xfrm flipV="1">
            <a:off x="8070574" y="1966961"/>
            <a:ext cx="589119" cy="5314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B3787D4-D3C7-C045-9530-810A9A937970}"/>
              </a:ext>
            </a:extLst>
          </p:cNvPr>
          <p:cNvCxnSpPr>
            <a:cxnSpLocks/>
          </p:cNvCxnSpPr>
          <p:nvPr/>
        </p:nvCxnSpPr>
        <p:spPr>
          <a:xfrm>
            <a:off x="10481014" y="1714822"/>
            <a:ext cx="610320" cy="4170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D8C71FE-70B6-5D48-98D5-2CB2E01D49F9}"/>
              </a:ext>
            </a:extLst>
          </p:cNvPr>
          <p:cNvCxnSpPr>
            <a:cxnSpLocks/>
          </p:cNvCxnSpPr>
          <p:nvPr/>
        </p:nvCxnSpPr>
        <p:spPr>
          <a:xfrm flipH="1">
            <a:off x="11350987" y="3092987"/>
            <a:ext cx="273050" cy="55918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B680B51-7B0B-F044-8001-3DA49784A0B8}"/>
              </a:ext>
            </a:extLst>
          </p:cNvPr>
          <p:cNvCxnSpPr>
            <a:cxnSpLocks/>
          </p:cNvCxnSpPr>
          <p:nvPr/>
        </p:nvCxnSpPr>
        <p:spPr>
          <a:xfrm flipH="1">
            <a:off x="10118035" y="4829308"/>
            <a:ext cx="848354" cy="18001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F0805E70-7E4F-1F41-AF49-095385D98DA4}"/>
              </a:ext>
            </a:extLst>
          </p:cNvPr>
          <p:cNvCxnSpPr>
            <a:cxnSpLocks/>
          </p:cNvCxnSpPr>
          <p:nvPr/>
        </p:nvCxnSpPr>
        <p:spPr>
          <a:xfrm flipH="1" flipV="1">
            <a:off x="8410308" y="3821116"/>
            <a:ext cx="496321" cy="72045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0AF9E4A-08CF-AC40-A900-CB16CC6C2E28}"/>
              </a:ext>
            </a:extLst>
          </p:cNvPr>
          <p:cNvCxnSpPr>
            <a:cxnSpLocks/>
          </p:cNvCxnSpPr>
          <p:nvPr/>
        </p:nvCxnSpPr>
        <p:spPr>
          <a:xfrm flipV="1">
            <a:off x="7141870" y="3501561"/>
            <a:ext cx="310390"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50046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53287</TotalTime>
  <Words>1066</Words>
  <Application>Microsoft Macintosh PowerPoint</Application>
  <PresentationFormat>Widescreen</PresentationFormat>
  <Paragraphs>106</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proxima_nova_bold</vt:lpstr>
      <vt:lpstr>proxima_nova_rgregular</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128</cp:revision>
  <dcterms:created xsi:type="dcterms:W3CDTF">2015-12-16T03:40:36Z</dcterms:created>
  <dcterms:modified xsi:type="dcterms:W3CDTF">2025-09-25T00:46:13Z</dcterms:modified>
</cp:coreProperties>
</file>